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20"/>
  </p:notesMasterIdLst>
  <p:sldIdLst>
    <p:sldId id="266" r:id="rId2"/>
    <p:sldId id="315" r:id="rId3"/>
    <p:sldId id="282" r:id="rId4"/>
    <p:sldId id="277" r:id="rId5"/>
    <p:sldId id="323" r:id="rId6"/>
    <p:sldId id="341" r:id="rId7"/>
    <p:sldId id="342" r:id="rId8"/>
    <p:sldId id="317" r:id="rId9"/>
    <p:sldId id="340" r:id="rId10"/>
    <p:sldId id="358" r:id="rId11"/>
    <p:sldId id="334" r:id="rId12"/>
    <p:sldId id="329" r:id="rId13"/>
    <p:sldId id="361" r:id="rId14"/>
    <p:sldId id="314" r:id="rId15"/>
    <p:sldId id="356" r:id="rId16"/>
    <p:sldId id="328" r:id="rId17"/>
    <p:sldId id="327" r:id="rId18"/>
    <p:sldId id="32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13BA"/>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30" autoAdjust="0"/>
    <p:restoredTop sz="96347" autoAdjust="0"/>
  </p:normalViewPr>
  <p:slideViewPr>
    <p:cSldViewPr>
      <p:cViewPr varScale="1">
        <p:scale>
          <a:sx n="153" d="100"/>
          <a:sy n="153" d="100"/>
        </p:scale>
        <p:origin x="192" y="39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tiff>
</file>

<file path=ppt/media/image11.png>
</file>

<file path=ppt/media/image12.png>
</file>

<file path=ppt/media/image13.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A064E7-85BF-48D0-B1F0-4916BB591554}" type="datetimeFigureOut">
              <a:rPr lang="en-US" smtClean="0"/>
              <a:t>11/6/20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59FF83-FB1E-4F06-B7FB-246270813764}" type="slidenum">
              <a:rPr lang="en-US" smtClean="0"/>
              <a:t>‹#›</a:t>
            </a:fld>
            <a:endParaRPr lang="en-US"/>
          </a:p>
        </p:txBody>
      </p:sp>
    </p:spTree>
    <p:extLst>
      <p:ext uri="{BB962C8B-B14F-4D97-AF65-F5344CB8AC3E}">
        <p14:creationId xmlns:p14="http://schemas.microsoft.com/office/powerpoint/2010/main" val="1633829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59FF83-FB1E-4F06-B7FB-246270813764}" type="slidenum">
              <a:rPr lang="en-US" smtClean="0"/>
              <a:t>12</a:t>
            </a:fld>
            <a:endParaRPr lang="en-US"/>
          </a:p>
        </p:txBody>
      </p:sp>
    </p:spTree>
    <p:extLst>
      <p:ext uri="{BB962C8B-B14F-4D97-AF65-F5344CB8AC3E}">
        <p14:creationId xmlns:p14="http://schemas.microsoft.com/office/powerpoint/2010/main" val="2127022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59FF83-FB1E-4F06-B7FB-246270813764}" type="slidenum">
              <a:rPr lang="en-US" smtClean="0"/>
              <a:t>13</a:t>
            </a:fld>
            <a:endParaRPr lang="en-US"/>
          </a:p>
        </p:txBody>
      </p:sp>
    </p:spTree>
    <p:extLst>
      <p:ext uri="{BB962C8B-B14F-4D97-AF65-F5344CB8AC3E}">
        <p14:creationId xmlns:p14="http://schemas.microsoft.com/office/powerpoint/2010/main" val="27214103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676400" y="2829089"/>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hyperlink" Target="mailto:%7bgautam.g@wilp.bits-pilani.ac.in%7d"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895600" y="2549769"/>
            <a:ext cx="9296400" cy="1793631"/>
          </a:xfrm>
        </p:spPr>
        <p:txBody>
          <a:bodyPr>
            <a:normAutofit/>
          </a:bodyPr>
          <a:lstStyle/>
          <a:p>
            <a:r>
              <a:rPr lang="en-IN" sz="2800" dirty="0"/>
              <a:t>Domain #11 Capstone Project</a:t>
            </a:r>
            <a:br>
              <a:rPr lang="en-IN" sz="2800" dirty="0"/>
            </a:br>
            <a:r>
              <a:rPr lang="en-US" sz="2700" cap="small" dirty="0"/>
              <a:t>TWITTER SENTIMENT ANALYSIS</a:t>
            </a:r>
            <a:endParaRPr lang="en-US" sz="2700" dirty="0"/>
          </a:p>
        </p:txBody>
      </p:sp>
      <p:sp>
        <p:nvSpPr>
          <p:cNvPr id="6" name="Subtitle 5"/>
          <p:cNvSpPr>
            <a:spLocks noGrp="1"/>
          </p:cNvSpPr>
          <p:nvPr>
            <p:ph type="subTitle" idx="1"/>
          </p:nvPr>
        </p:nvSpPr>
        <p:spPr/>
        <p:txBody>
          <a:bodyPr>
            <a:noAutofit/>
          </a:bodyPr>
          <a:lstStyle/>
          <a:p>
            <a:pPr lvl="0"/>
            <a:r>
              <a:rPr lang="en-IN" sz="2400" dirty="0"/>
              <a:t>Group 33</a:t>
            </a:r>
          </a:p>
        </p:txBody>
      </p:sp>
      <p:sp>
        <p:nvSpPr>
          <p:cNvPr id="7" name="Text Placeholder 6"/>
          <p:cNvSpPr>
            <a:spLocks noGrp="1"/>
          </p:cNvSpPr>
          <p:nvPr>
            <p:ph type="body" sz="quarter" idx="14"/>
          </p:nvPr>
        </p:nvSpPr>
        <p:spPr>
          <a:xfrm>
            <a:off x="6746632" y="5029200"/>
            <a:ext cx="5673968" cy="1565763"/>
          </a:xfrm>
        </p:spPr>
        <p:txBody>
          <a:bodyPr>
            <a:noAutofit/>
          </a:bodyPr>
          <a:lstStyle/>
          <a:p>
            <a:pPr algn="l"/>
            <a:r>
              <a:rPr lang="en-US" sz="2000" dirty="0"/>
              <a:t>Aditya Baskaran		2019AIML028</a:t>
            </a:r>
          </a:p>
          <a:p>
            <a:pPr algn="l"/>
            <a:r>
              <a:rPr lang="en-US" sz="2000" dirty="0"/>
              <a:t>Aravind V			2019AIML127</a:t>
            </a:r>
          </a:p>
          <a:p>
            <a:pPr algn="l"/>
            <a:r>
              <a:rPr lang="en-US" sz="2000" dirty="0"/>
              <a:t>Ganesh Sharma		2019AIML014    </a:t>
            </a:r>
          </a:p>
          <a:p>
            <a:pPr algn="l"/>
            <a:r>
              <a:rPr lang="en-US" sz="2000" dirty="0" err="1"/>
              <a:t>Nithesh</a:t>
            </a:r>
            <a:r>
              <a:rPr lang="en-US" sz="2000" dirty="0"/>
              <a:t> Balakrishnan	 	2019AIML049</a:t>
            </a:r>
          </a:p>
          <a:p>
            <a:pPr algn="l"/>
            <a:r>
              <a:rPr lang="en-US" sz="2000" dirty="0"/>
              <a:t>Vibha Kumar			2019AIML153</a:t>
            </a:r>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Preprocessing: Data Cleaning and pre-processing</a:t>
            </a:r>
          </a:p>
        </p:txBody>
      </p:sp>
      <p:sp>
        <p:nvSpPr>
          <p:cNvPr id="6" name="Content Placeholder 3">
            <a:extLst>
              <a:ext uri="{FF2B5EF4-FFF2-40B4-BE49-F238E27FC236}">
                <a16:creationId xmlns:a16="http://schemas.microsoft.com/office/drawing/2014/main" id="{6936F325-6BD0-434C-88CC-C96C1D632A54}"/>
              </a:ext>
            </a:extLst>
          </p:cNvPr>
          <p:cNvSpPr txBox="1">
            <a:spLocks/>
          </p:cNvSpPr>
          <p:nvPr/>
        </p:nvSpPr>
        <p:spPr>
          <a:xfrm>
            <a:off x="381000" y="1102415"/>
            <a:ext cx="1181100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lvl="0"/>
            <a:r>
              <a:rPr lang="en-US" b="1" dirty="0"/>
              <a:t>Read base data excel – this data has no Label (class)</a:t>
            </a:r>
            <a:endParaRPr lang="en-IN" dirty="0"/>
          </a:p>
          <a:p>
            <a:pPr lvl="0"/>
            <a:r>
              <a:rPr lang="en-US" b="1" dirty="0"/>
              <a:t>Label column creation</a:t>
            </a:r>
            <a:endParaRPr lang="en-IN" dirty="0"/>
          </a:p>
          <a:p>
            <a:pPr lvl="0"/>
            <a:r>
              <a:rPr lang="en-US" b="1" dirty="0"/>
              <a:t>Check duplicate rows , check columns having constant value </a:t>
            </a:r>
            <a:endParaRPr lang="en-IN" dirty="0"/>
          </a:p>
          <a:p>
            <a:pPr lvl="0"/>
            <a:r>
              <a:rPr lang="en-US" b="1" dirty="0"/>
              <a:t>Check missing values in each column and imputation if required.</a:t>
            </a:r>
            <a:endParaRPr lang="en-IN" dirty="0"/>
          </a:p>
          <a:p>
            <a:pPr lvl="0"/>
            <a:r>
              <a:rPr lang="en-US" b="1" dirty="0"/>
              <a:t>Delete rows which are nor relevant </a:t>
            </a:r>
            <a:endParaRPr lang="en-IN" dirty="0"/>
          </a:p>
          <a:p>
            <a:pPr lvl="0"/>
            <a:r>
              <a:rPr lang="en-US" b="1" dirty="0"/>
              <a:t>Drop columns which are nor relevant</a:t>
            </a:r>
            <a:endParaRPr lang="en-IN" dirty="0"/>
          </a:p>
          <a:p>
            <a:pPr lvl="0"/>
            <a:r>
              <a:rPr lang="en-US" b="1" dirty="0"/>
              <a:t>Add derived features </a:t>
            </a:r>
            <a:endParaRPr lang="en-IN" dirty="0"/>
          </a:p>
          <a:p>
            <a:pPr lvl="0"/>
            <a:r>
              <a:rPr lang="en-US" b="1" dirty="0" err="1"/>
              <a:t>Tweet_source</a:t>
            </a:r>
            <a:r>
              <a:rPr lang="en-US" b="1" dirty="0"/>
              <a:t> distribution</a:t>
            </a:r>
            <a:endParaRPr lang="en-IN" dirty="0"/>
          </a:p>
          <a:p>
            <a:pPr lvl="0"/>
            <a:r>
              <a:rPr lang="en-US" b="1" dirty="0"/>
              <a:t>Label id distribution</a:t>
            </a:r>
            <a:endParaRPr lang="en-IN" dirty="0"/>
          </a:p>
          <a:p>
            <a:pPr lvl="0"/>
            <a:r>
              <a:rPr lang="en-US" b="1" dirty="0"/>
              <a:t>Convert label to numeric</a:t>
            </a:r>
            <a:endParaRPr lang="en-IN" dirty="0"/>
          </a:p>
          <a:p>
            <a:pPr lvl="0"/>
            <a:r>
              <a:rPr lang="en-US" b="1" dirty="0"/>
              <a:t>Explore Negative tweet and its category</a:t>
            </a:r>
            <a:endParaRPr lang="en-IN" dirty="0"/>
          </a:p>
          <a:p>
            <a:pPr lvl="0"/>
            <a:r>
              <a:rPr lang="en-US" b="1" dirty="0"/>
              <a:t>Country wise positive, Negative and Neutral </a:t>
            </a:r>
            <a:endParaRPr lang="en-IN" dirty="0"/>
          </a:p>
          <a:p>
            <a:pPr lvl="0"/>
            <a:r>
              <a:rPr lang="en-US" b="1" dirty="0" err="1"/>
              <a:t>WordCloud</a:t>
            </a:r>
            <a:r>
              <a:rPr lang="en-US" b="1" dirty="0"/>
              <a:t> of each positive, negative  and neutral class</a:t>
            </a:r>
            <a:endParaRPr lang="en-IN" dirty="0"/>
          </a:p>
          <a:p>
            <a:pPr lvl="0"/>
            <a:r>
              <a:rPr lang="en-US" b="1" dirty="0"/>
              <a:t>Save first round cleaned data</a:t>
            </a:r>
            <a:endParaRPr lang="en-IN" dirty="0"/>
          </a:p>
          <a:p>
            <a:endParaRPr lang="en-IN" dirty="0"/>
          </a:p>
          <a:p>
            <a:pPr marL="0" indent="0">
              <a:buNone/>
            </a:pPr>
            <a:endParaRPr lang="en-IN" dirty="0"/>
          </a:p>
        </p:txBody>
      </p:sp>
    </p:spTree>
    <p:extLst>
      <p:ext uri="{BB962C8B-B14F-4D97-AF65-F5344CB8AC3E}">
        <p14:creationId xmlns:p14="http://schemas.microsoft.com/office/powerpoint/2010/main" val="2815584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Preprocessing: Processing tweet text data</a:t>
            </a:r>
          </a:p>
        </p:txBody>
      </p:sp>
      <p:sp>
        <p:nvSpPr>
          <p:cNvPr id="6" name="Content Placeholder 3">
            <a:extLst>
              <a:ext uri="{FF2B5EF4-FFF2-40B4-BE49-F238E27FC236}">
                <a16:creationId xmlns:a16="http://schemas.microsoft.com/office/drawing/2014/main" id="{6936F325-6BD0-434C-88CC-C96C1D632A54}"/>
              </a:ext>
            </a:extLst>
          </p:cNvPr>
          <p:cNvSpPr txBox="1">
            <a:spLocks/>
          </p:cNvSpPr>
          <p:nvPr/>
        </p:nvSpPr>
        <p:spPr>
          <a:xfrm>
            <a:off x="381000" y="1102415"/>
            <a:ext cx="1181100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lvl="0"/>
            <a:r>
              <a:rPr lang="en-US" b="1" dirty="0"/>
              <a:t>Removing user handles starting with @</a:t>
            </a:r>
            <a:endParaRPr lang="en-IN" dirty="0"/>
          </a:p>
          <a:p>
            <a:pPr lvl="0"/>
            <a:r>
              <a:rPr lang="en-US" b="1" dirty="0"/>
              <a:t>Removing numbers and special characters</a:t>
            </a:r>
            <a:endParaRPr lang="en-IN" dirty="0"/>
          </a:p>
          <a:p>
            <a:pPr lvl="0"/>
            <a:r>
              <a:rPr lang="en-US" b="1" dirty="0"/>
              <a:t>Removing </a:t>
            </a:r>
            <a:r>
              <a:rPr lang="en-US" b="1" dirty="0" err="1"/>
              <a:t>urls</a:t>
            </a:r>
            <a:endParaRPr lang="en-IN" dirty="0"/>
          </a:p>
          <a:p>
            <a:pPr lvl="0"/>
            <a:r>
              <a:rPr lang="en-US" b="1" dirty="0"/>
              <a:t>Removing single characters</a:t>
            </a:r>
            <a:endParaRPr lang="en-IN" dirty="0"/>
          </a:p>
          <a:p>
            <a:pPr lvl="0"/>
            <a:r>
              <a:rPr lang="en-US" b="1" dirty="0"/>
              <a:t>Tokenizing</a:t>
            </a:r>
            <a:endParaRPr lang="en-IN" dirty="0"/>
          </a:p>
          <a:p>
            <a:pPr lvl="0"/>
            <a:r>
              <a:rPr lang="en-US" b="1" dirty="0"/>
              <a:t>Removing </a:t>
            </a:r>
            <a:r>
              <a:rPr lang="en-US" b="1" dirty="0" err="1"/>
              <a:t>stopwords</a:t>
            </a:r>
            <a:endParaRPr lang="en-IN" dirty="0"/>
          </a:p>
          <a:p>
            <a:pPr lvl="0"/>
            <a:r>
              <a:rPr lang="en-US" b="1" dirty="0"/>
              <a:t>Expanding not words</a:t>
            </a:r>
            <a:endParaRPr lang="en-IN" dirty="0"/>
          </a:p>
          <a:p>
            <a:pPr lvl="0"/>
            <a:r>
              <a:rPr lang="en-US" b="1" dirty="0"/>
              <a:t>Lemmatizing the words</a:t>
            </a:r>
            <a:endParaRPr lang="en-IN" dirty="0"/>
          </a:p>
          <a:p>
            <a:pPr lvl="0"/>
            <a:r>
              <a:rPr lang="en-US" b="1" dirty="0"/>
              <a:t>Stemming the words</a:t>
            </a:r>
            <a:endParaRPr lang="en-IN" dirty="0"/>
          </a:p>
          <a:p>
            <a:pPr lvl="0"/>
            <a:r>
              <a:rPr lang="en-US" b="1" dirty="0" err="1"/>
              <a:t>WordCloud</a:t>
            </a:r>
            <a:r>
              <a:rPr lang="en-US" b="1" dirty="0"/>
              <a:t> of each positive, negative  and neutral class with clean tweet</a:t>
            </a:r>
            <a:endParaRPr lang="en-IN" dirty="0"/>
          </a:p>
          <a:p>
            <a:pPr lvl="0"/>
            <a:r>
              <a:rPr lang="en-US" b="1" dirty="0"/>
              <a:t>Vectorization using TF-IDF - Term frequency and Inverse Document frequency</a:t>
            </a:r>
            <a:endParaRPr lang="en-IN" dirty="0"/>
          </a:p>
          <a:p>
            <a:r>
              <a:rPr lang="en-US" b="1" dirty="0"/>
              <a:t>Using </a:t>
            </a:r>
            <a:r>
              <a:rPr lang="en-US" b="1" dirty="0" err="1"/>
              <a:t>TextBlob</a:t>
            </a:r>
            <a:r>
              <a:rPr lang="en-US" b="1" dirty="0"/>
              <a:t> for sentiment analysis polarity detection</a:t>
            </a:r>
            <a:endParaRPr lang="en-IN" dirty="0"/>
          </a:p>
          <a:p>
            <a:pPr marL="0" indent="0">
              <a:buNone/>
            </a:pPr>
            <a:endParaRPr lang="en-IN" dirty="0"/>
          </a:p>
        </p:txBody>
      </p:sp>
    </p:spTree>
    <p:extLst>
      <p:ext uri="{BB962C8B-B14F-4D97-AF65-F5344CB8AC3E}">
        <p14:creationId xmlns:p14="http://schemas.microsoft.com/office/powerpoint/2010/main" val="14408392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Verify preprocessing accuracy using RF</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609600" y="1003705"/>
            <a:ext cx="402547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Preparation</a:t>
            </a:r>
          </a:p>
          <a:p>
            <a:pPr lvl="0">
              <a:spcBef>
                <a:spcPts val="0"/>
              </a:spcBef>
              <a:buClr>
                <a:srgbClr val="A53010"/>
              </a:buClr>
              <a:defRPr/>
            </a:pPr>
            <a:r>
              <a:rPr lang="en-IN" dirty="0">
                <a:solidFill>
                  <a:sysClr val="windowText" lastClr="000000">
                    <a:lumMod val="75000"/>
                    <a:lumOff val="25000"/>
                  </a:sysClr>
                </a:solidFill>
                <a:latin typeface="Garamond" panose="02020404030301010803" pitchFamily="18" charset="0"/>
              </a:rPr>
              <a:t>Columns required for Text Processing</a:t>
            </a:r>
          </a:p>
          <a:p>
            <a:pPr lvl="0">
              <a:spcBef>
                <a:spcPts val="0"/>
              </a:spcBef>
              <a:buClr>
                <a:srgbClr val="A53010"/>
              </a:buClr>
              <a:defRPr/>
            </a:pPr>
            <a:r>
              <a:rPr lang="en-IN" dirty="0">
                <a:solidFill>
                  <a:sysClr val="windowText" lastClr="000000">
                    <a:lumMod val="75000"/>
                    <a:lumOff val="25000"/>
                  </a:sysClr>
                </a:solidFill>
                <a:latin typeface="Garamond" panose="02020404030301010803" pitchFamily="18" charset="0"/>
              </a:rPr>
              <a:t>Setting the class column as the category for classification</a:t>
            </a:r>
          </a:p>
          <a:p>
            <a:pPr lvl="0">
              <a:spcBef>
                <a:spcPts val="0"/>
              </a:spcBef>
              <a:buClr>
                <a:srgbClr val="A53010"/>
              </a:buClr>
              <a:defRPr/>
            </a:pPr>
            <a:r>
              <a:rPr lang="en-IN" dirty="0">
                <a:solidFill>
                  <a:sysClr val="windowText" lastClr="000000">
                    <a:lumMod val="75000"/>
                    <a:lumOff val="25000"/>
                  </a:sysClr>
                </a:solidFill>
                <a:latin typeface="Garamond" panose="02020404030301010803" pitchFamily="18" charset="0"/>
              </a:rPr>
              <a:t>Setting the features and labels array from the data frame</a:t>
            </a:r>
          </a:p>
          <a:p>
            <a:pPr lvl="0">
              <a:spcBef>
                <a:spcPts val="0"/>
              </a:spcBef>
              <a:buClr>
                <a:srgbClr val="A53010"/>
              </a:buClr>
              <a:defRPr/>
            </a:pPr>
            <a:r>
              <a:rPr lang="en-IN" dirty="0">
                <a:solidFill>
                  <a:sysClr val="windowText" lastClr="000000">
                    <a:lumMod val="75000"/>
                    <a:lumOff val="25000"/>
                  </a:sysClr>
                </a:solidFill>
                <a:latin typeface="Garamond" panose="02020404030301010803" pitchFamily="18" charset="0"/>
              </a:rPr>
              <a:t>Vectorization using TF-IDF - Converting the Text to numbers</a:t>
            </a:r>
          </a:p>
          <a:p>
            <a:pPr lvl="0">
              <a:spcBef>
                <a:spcPts val="0"/>
              </a:spcBef>
              <a:buClr>
                <a:srgbClr val="A53010"/>
              </a:buClr>
              <a:defRPr/>
            </a:pPr>
            <a:endParaRPr lang="en-IN" dirty="0">
              <a:solidFill>
                <a:sysClr val="windowText" lastClr="000000">
                  <a:lumMod val="75000"/>
                  <a:lumOff val="25000"/>
                </a:sysClr>
              </a:solidFill>
              <a:latin typeface="Garamond" panose="02020404030301010803" pitchFamily="18" charset="0"/>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Apply Models</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Random Forest</a:t>
            </a:r>
            <a:endParaRPr lang="en-IN" dirty="0">
              <a:solidFill>
                <a:sysClr val="windowText" lastClr="000000">
                  <a:lumMod val="75000"/>
                  <a:lumOff val="25000"/>
                </a:sysClr>
              </a:solidFill>
              <a:latin typeface="Garamond" panose="02020404030301010803" pitchFamily="18" charset="0"/>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742950" marR="0" lvl="1" indent="-28575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6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Garamond"/>
            </a:endParaRPr>
          </a:p>
        </p:txBody>
      </p:sp>
      <p:sp>
        <p:nvSpPr>
          <p:cNvPr id="8" name="Rectangle 7"/>
          <p:cNvSpPr/>
          <p:nvPr/>
        </p:nvSpPr>
        <p:spPr>
          <a:xfrm>
            <a:off x="5635329" y="1003705"/>
            <a:ext cx="6096000" cy="430887"/>
          </a:xfrm>
          <a:prstGeom prst="rect">
            <a:avLst/>
          </a:prstGeom>
        </p:spPr>
        <p:txBody>
          <a:bodyPr>
            <a:spAutoFit/>
          </a:bodyPr>
          <a:lstStyle/>
          <a:p>
            <a:pPr defTabSz="457200"/>
            <a:r>
              <a:rPr lang="en-IN" sz="2200" b="1" dirty="0">
                <a:solidFill>
                  <a:prstClr val="black"/>
                </a:solidFill>
                <a:latin typeface="Garamond" panose="02020404030301010803" pitchFamily="18" charset="0"/>
              </a:rPr>
              <a:t>Find Model Summary</a:t>
            </a:r>
          </a:p>
        </p:txBody>
      </p:sp>
      <p:sp>
        <p:nvSpPr>
          <p:cNvPr id="9" name="TextBox 8"/>
          <p:cNvSpPr txBox="1"/>
          <p:nvPr/>
        </p:nvSpPr>
        <p:spPr>
          <a:xfrm>
            <a:off x="6248400" y="1847625"/>
            <a:ext cx="5638800" cy="369332"/>
          </a:xfrm>
          <a:prstGeom prst="rect">
            <a:avLst/>
          </a:prstGeom>
          <a:noFill/>
        </p:spPr>
        <p:txBody>
          <a:bodyPr wrap="square" rtlCol="0">
            <a:spAutoFit/>
          </a:bodyPr>
          <a:lstStyle/>
          <a:p>
            <a:r>
              <a:rPr lang="en-US" dirty="0"/>
              <a:t>Sample Results with Random Forest</a:t>
            </a:r>
          </a:p>
        </p:txBody>
      </p:sp>
      <p:pic>
        <p:nvPicPr>
          <p:cNvPr id="5" name="Picture 4">
            <a:extLst>
              <a:ext uri="{FF2B5EF4-FFF2-40B4-BE49-F238E27FC236}">
                <a16:creationId xmlns:a16="http://schemas.microsoft.com/office/drawing/2014/main" id="{4F5518B6-2C87-0348-B0B4-396B7A136D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94746" y="2286000"/>
            <a:ext cx="6642100" cy="2082800"/>
          </a:xfrm>
          <a:prstGeom prst="rect">
            <a:avLst/>
          </a:prstGeom>
        </p:spPr>
      </p:pic>
    </p:spTree>
    <p:extLst>
      <p:ext uri="{BB962C8B-B14F-4D97-AF65-F5344CB8AC3E}">
        <p14:creationId xmlns:p14="http://schemas.microsoft.com/office/powerpoint/2010/main" val="32466253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Machine Learning Modelling &amp; Techniques Applied</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609600" y="1003705"/>
            <a:ext cx="4025470" cy="5755585"/>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Preparation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Used </a:t>
            </a:r>
            <a:r>
              <a:rPr kumimoji="0" lang="en-IN" sz="1800" b="0" i="0" u="none" strike="noStrike" kern="1200" cap="none" spc="0" normalizeH="0" baseline="0" noProof="0" dirty="0" err="1">
                <a:ln>
                  <a:noFill/>
                </a:ln>
                <a:solidFill>
                  <a:sysClr val="windowText" lastClr="000000">
                    <a:lumMod val="75000"/>
                    <a:lumOff val="25000"/>
                  </a:sysClr>
                </a:solidFill>
                <a:effectLst/>
                <a:uLnTx/>
                <a:uFillTx/>
                <a:latin typeface="Garamond" panose="02020404030301010803" pitchFamily="18" charset="0"/>
                <a:ea typeface="+mn-ea"/>
                <a:cs typeface="+mn-cs"/>
              </a:rPr>
              <a:t>Textblob</a:t>
            </a: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 for polarity detection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Cleaned the Tweet data</a:t>
            </a: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r>
              <a:rPr kumimoji="0" lang="en-IN" sz="2200" b="1"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rPr>
              <a:t>Apply Models</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a:solidFill>
                  <a:sysClr val="windowText" lastClr="000000">
                    <a:lumMod val="75000"/>
                    <a:lumOff val="25000"/>
                  </a:sysClr>
                </a:solidFill>
                <a:latin typeface="Garamond" panose="02020404030301010803" pitchFamily="18" charset="0"/>
              </a:rPr>
              <a:t>Random Forest Classifier</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noProof="0" dirty="0">
                <a:ln>
                  <a:noFill/>
                </a:ln>
                <a:solidFill>
                  <a:sysClr val="windowText" lastClr="000000">
                    <a:lumMod val="75000"/>
                    <a:lumOff val="25000"/>
                  </a:sysClr>
                </a:solidFill>
                <a:effectLst/>
                <a:uLnTx/>
                <a:uFillTx/>
                <a:latin typeface="Garamond" panose="02020404030301010803" pitchFamily="18" charset="0"/>
                <a:ea typeface="+mn-ea"/>
                <a:cs typeface="+mn-cs"/>
              </a:rPr>
              <a:t>Gradient Boosting Classifier</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a:solidFill>
                  <a:sysClr val="windowText" lastClr="000000">
                    <a:lumMod val="75000"/>
                    <a:lumOff val="25000"/>
                  </a:sysClr>
                </a:solidFill>
                <a:latin typeface="Garamond" panose="02020404030301010803" pitchFamily="18" charset="0"/>
              </a:rPr>
              <a:t>Support Vector Machine</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kumimoji="0" lang="en-IN" sz="1800" b="0" i="0" u="none" strike="noStrike" kern="1200" cap="none" spc="0" normalizeH="0" noProof="0" dirty="0">
                <a:ln>
                  <a:noFill/>
                </a:ln>
                <a:solidFill>
                  <a:sysClr val="windowText" lastClr="000000">
                    <a:lumMod val="75000"/>
                    <a:lumOff val="25000"/>
                  </a:sysClr>
                </a:solidFill>
                <a:effectLst/>
                <a:uLnTx/>
                <a:uFillTx/>
                <a:latin typeface="Garamond" panose="02020404030301010803" pitchFamily="18" charset="0"/>
                <a:ea typeface="+mn-ea"/>
                <a:cs typeface="+mn-cs"/>
              </a:rPr>
              <a:t>Logistic Regression</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err="1">
                <a:solidFill>
                  <a:sysClr val="windowText" lastClr="000000">
                    <a:lumMod val="75000"/>
                    <a:lumOff val="25000"/>
                  </a:sysClr>
                </a:solidFill>
                <a:latin typeface="Garamond" panose="02020404030301010803" pitchFamily="18" charset="0"/>
              </a:rPr>
              <a:t>KNeighbours</a:t>
            </a:r>
            <a:r>
              <a:rPr lang="en-IN" dirty="0">
                <a:solidFill>
                  <a:sysClr val="windowText" lastClr="000000">
                    <a:lumMod val="75000"/>
                    <a:lumOff val="25000"/>
                  </a:sysClr>
                </a:solidFill>
                <a:latin typeface="Garamond" panose="02020404030301010803" pitchFamily="18" charset="0"/>
              </a:rPr>
              <a:t> Classifier</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r>
              <a:rPr lang="en-IN" dirty="0">
                <a:solidFill>
                  <a:sysClr val="windowText" lastClr="000000">
                    <a:lumMod val="75000"/>
                    <a:lumOff val="25000"/>
                  </a:sysClr>
                </a:solidFill>
                <a:latin typeface="Garamond" panose="02020404030301010803" pitchFamily="18" charset="0"/>
              </a:rPr>
              <a:t>LSTM</a:t>
            </a: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lang="en-IN" dirty="0">
              <a:solidFill>
                <a:sysClr val="windowText" lastClr="000000">
                  <a:lumMod val="75000"/>
                  <a:lumOff val="25000"/>
                </a:sysClr>
              </a:solidFill>
              <a:latin typeface="Garamond" panose="02020404030301010803" pitchFamily="18" charset="0"/>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742950" marR="0" lvl="1" indent="-28575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6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342900" marR="0" lvl="0" indent="-342900" algn="l" defTabSz="457200" rtl="0" eaLnBrk="1" fontAlgn="auto" latinLnBrk="0" hangingPunct="1">
              <a:lnSpc>
                <a:spcPct val="100000"/>
              </a:lnSpc>
              <a:spcBef>
                <a:spcPts val="0"/>
              </a:spcBef>
              <a:spcAft>
                <a:spcPts val="0"/>
              </a:spcAft>
              <a:buClr>
                <a:srgbClr val="A53010"/>
              </a:buClr>
              <a:buSzTx/>
              <a:buFont typeface="Wingdings 3" charset="2"/>
              <a:buChar char=""/>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mn-cs"/>
            </a:endParaRPr>
          </a:p>
          <a:p>
            <a:pPr marL="0" marR="0" lvl="0" indent="0" algn="l" defTabSz="457200" rtl="0" eaLnBrk="1" fontAlgn="auto" latinLnBrk="0" hangingPunct="1">
              <a:lnSpc>
                <a:spcPct val="100000"/>
              </a:lnSpc>
              <a:spcBef>
                <a:spcPts val="0"/>
              </a:spcBef>
              <a:spcAft>
                <a:spcPts val="0"/>
              </a:spcAft>
              <a:buClr>
                <a:srgbClr val="A53010"/>
              </a:buClr>
              <a:buSzTx/>
              <a:buFont typeface="Wingdings 3" charset="2"/>
              <a:buNone/>
              <a:tabLst/>
              <a:defRPr/>
            </a:pPr>
            <a:endParaRPr kumimoji="0" lang="en-IN" sz="1800" b="0" i="0" u="none" strike="noStrike" kern="1200" cap="none" spc="0" normalizeH="0" baseline="0" noProof="0" dirty="0">
              <a:ln>
                <a:noFill/>
              </a:ln>
              <a:solidFill>
                <a:sysClr val="windowText" lastClr="000000">
                  <a:lumMod val="75000"/>
                  <a:lumOff val="25000"/>
                </a:sysClr>
              </a:solidFill>
              <a:effectLst/>
              <a:uLnTx/>
              <a:uFillTx/>
              <a:latin typeface="Garamond" panose="02020404030301010803" pitchFamily="18" charset="0"/>
              <a:ea typeface="+mn-ea"/>
              <a:cs typeface="Garamond"/>
            </a:endParaRPr>
          </a:p>
        </p:txBody>
      </p:sp>
      <p:sp>
        <p:nvSpPr>
          <p:cNvPr id="8" name="Rectangle 7"/>
          <p:cNvSpPr/>
          <p:nvPr/>
        </p:nvSpPr>
        <p:spPr>
          <a:xfrm>
            <a:off x="5635329" y="1003705"/>
            <a:ext cx="6096000" cy="430887"/>
          </a:xfrm>
          <a:prstGeom prst="rect">
            <a:avLst/>
          </a:prstGeom>
        </p:spPr>
        <p:txBody>
          <a:bodyPr>
            <a:spAutoFit/>
          </a:bodyPr>
          <a:lstStyle/>
          <a:p>
            <a:pPr defTabSz="457200"/>
            <a:r>
              <a:rPr lang="en-IN" sz="2200" b="1" dirty="0">
                <a:solidFill>
                  <a:prstClr val="black"/>
                </a:solidFill>
                <a:latin typeface="Garamond" panose="02020404030301010803" pitchFamily="18" charset="0"/>
              </a:rPr>
              <a:t>Find Model Summary</a:t>
            </a:r>
          </a:p>
        </p:txBody>
      </p:sp>
      <p:sp>
        <p:nvSpPr>
          <p:cNvPr id="9" name="TextBox 8"/>
          <p:cNvSpPr txBox="1"/>
          <p:nvPr/>
        </p:nvSpPr>
        <p:spPr>
          <a:xfrm>
            <a:off x="5943600" y="1748371"/>
            <a:ext cx="5638800" cy="369332"/>
          </a:xfrm>
          <a:prstGeom prst="rect">
            <a:avLst/>
          </a:prstGeom>
          <a:noFill/>
        </p:spPr>
        <p:txBody>
          <a:bodyPr wrap="square" rtlCol="0">
            <a:spAutoFit/>
          </a:bodyPr>
          <a:lstStyle/>
          <a:p>
            <a:r>
              <a:rPr lang="en-US" dirty="0"/>
              <a:t>Sample Results for Binary Classes</a:t>
            </a:r>
          </a:p>
        </p:txBody>
      </p:sp>
      <p:pic>
        <p:nvPicPr>
          <p:cNvPr id="10" name="Picture 9">
            <a:extLst>
              <a:ext uri="{FF2B5EF4-FFF2-40B4-BE49-F238E27FC236}">
                <a16:creationId xmlns:a16="http://schemas.microsoft.com/office/drawing/2014/main" id="{1CF0B715-4D7E-8A40-B484-0A65BC887E7C}"/>
              </a:ext>
            </a:extLst>
          </p:cNvPr>
          <p:cNvPicPr/>
          <p:nvPr/>
        </p:nvPicPr>
        <p:blipFill>
          <a:blip r:embed="rId3"/>
          <a:stretch>
            <a:fillRect/>
          </a:stretch>
        </p:blipFill>
        <p:spPr>
          <a:xfrm>
            <a:off x="5029199" y="2629990"/>
            <a:ext cx="6702129" cy="1637210"/>
          </a:xfrm>
          <a:prstGeom prst="rect">
            <a:avLst/>
          </a:prstGeom>
        </p:spPr>
      </p:pic>
    </p:spTree>
    <p:extLst>
      <p:ext uri="{BB962C8B-B14F-4D97-AF65-F5344CB8AC3E}">
        <p14:creationId xmlns:p14="http://schemas.microsoft.com/office/powerpoint/2010/main" val="8714073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Metrics</a:t>
            </a:r>
          </a:p>
        </p:txBody>
      </p:sp>
      <p:sp>
        <p:nvSpPr>
          <p:cNvPr id="4" name="Text Placeholder 3"/>
          <p:cNvSpPr>
            <a:spLocks noGrp="1"/>
          </p:cNvSpPr>
          <p:nvPr>
            <p:ph type="body" sz="quarter" idx="14"/>
          </p:nvPr>
        </p:nvSpPr>
        <p:spPr/>
        <p:txBody>
          <a:bodyPr/>
          <a:lstStyle/>
          <a:p>
            <a:r>
              <a:rPr lang="en-US" dirty="0"/>
              <a:t>Metrics Used to Evaluate</a:t>
            </a:r>
          </a:p>
        </p:txBody>
      </p:sp>
      <p:graphicFrame>
        <p:nvGraphicFramePr>
          <p:cNvPr id="6" name="Table 5"/>
          <p:cNvGraphicFramePr>
            <a:graphicFrameLocks noGrp="1"/>
          </p:cNvGraphicFramePr>
          <p:nvPr/>
        </p:nvGraphicFramePr>
        <p:xfrm>
          <a:off x="457200" y="1733605"/>
          <a:ext cx="8127999" cy="1920240"/>
        </p:xfrm>
        <a:graphic>
          <a:graphicData uri="http://schemas.openxmlformats.org/drawingml/2006/table">
            <a:tbl>
              <a:tblPr firstRow="1" bandRow="1">
                <a:tableStyleId>{F5AB1C69-6EDB-4FF4-983F-18BD219EF322}</a:tableStyleId>
              </a:tblPr>
              <a:tblGrid>
                <a:gridCol w="2709333">
                  <a:extLst>
                    <a:ext uri="{9D8B030D-6E8A-4147-A177-3AD203B41FA5}">
                      <a16:colId xmlns:a16="http://schemas.microsoft.com/office/drawing/2014/main" val="20000"/>
                    </a:ext>
                  </a:extLst>
                </a:gridCol>
                <a:gridCol w="2709333">
                  <a:extLst>
                    <a:ext uri="{9D8B030D-6E8A-4147-A177-3AD203B41FA5}">
                      <a16:colId xmlns:a16="http://schemas.microsoft.com/office/drawing/2014/main" val="20001"/>
                    </a:ext>
                  </a:extLst>
                </a:gridCol>
                <a:gridCol w="2709333">
                  <a:extLst>
                    <a:ext uri="{9D8B030D-6E8A-4147-A177-3AD203B41FA5}">
                      <a16:colId xmlns:a16="http://schemas.microsoft.com/office/drawing/2014/main" val="20002"/>
                    </a:ext>
                  </a:extLst>
                </a:gridCol>
              </a:tblGrid>
              <a:tr h="370840">
                <a:tc>
                  <a:txBody>
                    <a:bodyPr/>
                    <a:lstStyle/>
                    <a:p>
                      <a:pPr algn="ctr"/>
                      <a:r>
                        <a:rPr lang="en-US" dirty="0"/>
                        <a:t>Confusion Matrix</a:t>
                      </a:r>
                    </a:p>
                  </a:txBody>
                  <a:tcPr/>
                </a:tc>
                <a:tc>
                  <a:txBody>
                    <a:bodyPr/>
                    <a:lstStyle/>
                    <a:p>
                      <a:pPr algn="ctr"/>
                      <a:r>
                        <a:rPr lang="en-US" dirty="0"/>
                        <a:t>Predicted</a:t>
                      </a:r>
                      <a:r>
                        <a:rPr lang="en-US" baseline="0" dirty="0"/>
                        <a:t> Denied</a:t>
                      </a:r>
                    </a:p>
                    <a:p>
                      <a:pPr algn="ctr"/>
                      <a:r>
                        <a:rPr lang="en-US" baseline="0" dirty="0"/>
                        <a:t>(Positive – Label: 1)</a:t>
                      </a:r>
                      <a:endParaRPr lang="en-US" dirty="0"/>
                    </a:p>
                  </a:txBody>
                  <a:tcPr/>
                </a:tc>
                <a:tc>
                  <a:txBody>
                    <a:bodyPr/>
                    <a:lstStyle/>
                    <a:p>
                      <a:pPr algn="ctr"/>
                      <a:r>
                        <a:rPr lang="en-US"/>
                        <a:t>Predicted</a:t>
                      </a:r>
                      <a:r>
                        <a:rPr lang="en-US" baseline="0"/>
                        <a:t> Accepted</a:t>
                      </a:r>
                      <a:endParaRPr lang="en-US" baseline="0" dirty="0"/>
                    </a:p>
                    <a:p>
                      <a:pPr algn="ctr"/>
                      <a:r>
                        <a:rPr lang="en-US" baseline="0" dirty="0"/>
                        <a:t>(Negative – Label: 0)</a:t>
                      </a:r>
                      <a:endParaRPr lang="en-US" dirty="0"/>
                    </a:p>
                  </a:txBody>
                  <a:tcPr/>
                </a:tc>
                <a:extLst>
                  <a:ext uri="{0D108BD9-81ED-4DB2-BD59-A6C34878D82A}">
                    <a16:rowId xmlns:a16="http://schemas.microsoft.com/office/drawing/2014/main" val="10000"/>
                  </a:ext>
                </a:extLst>
              </a:tr>
              <a:tr h="370840">
                <a:tc>
                  <a:txBody>
                    <a:bodyPr/>
                    <a:lstStyle/>
                    <a:p>
                      <a:pPr algn="ctr"/>
                      <a:r>
                        <a:rPr lang="en-US" dirty="0"/>
                        <a:t>Actual Denied</a:t>
                      </a:r>
                    </a:p>
                    <a:p>
                      <a:pPr algn="ctr"/>
                      <a:r>
                        <a:rPr lang="en-US" dirty="0"/>
                        <a:t>(Positive - Label</a:t>
                      </a:r>
                      <a:r>
                        <a:rPr lang="en-US" baseline="0" dirty="0"/>
                        <a:t>: 1)</a:t>
                      </a:r>
                      <a:endParaRPr lang="en-US" dirty="0"/>
                    </a:p>
                  </a:txBody>
                  <a:tcPr/>
                </a:tc>
                <a:tc>
                  <a:txBody>
                    <a:bodyPr/>
                    <a:lstStyle/>
                    <a:p>
                      <a:pPr algn="ctr"/>
                      <a:r>
                        <a:rPr lang="en-US" dirty="0"/>
                        <a:t>TP</a:t>
                      </a:r>
                    </a:p>
                  </a:txBody>
                  <a:tcPr/>
                </a:tc>
                <a:tc>
                  <a:txBody>
                    <a:bodyPr/>
                    <a:lstStyle/>
                    <a:p>
                      <a:pPr algn="ctr"/>
                      <a:r>
                        <a:rPr lang="en-US" dirty="0">
                          <a:solidFill>
                            <a:srgbClr val="C00000"/>
                          </a:solidFill>
                        </a:rPr>
                        <a:t>FN</a:t>
                      </a:r>
                    </a:p>
                  </a:txBody>
                  <a:tcPr/>
                </a:tc>
                <a:extLst>
                  <a:ext uri="{0D108BD9-81ED-4DB2-BD59-A6C34878D82A}">
                    <a16:rowId xmlns:a16="http://schemas.microsoft.com/office/drawing/2014/main" val="10001"/>
                  </a:ext>
                </a:extLst>
              </a:tr>
              <a:tr h="370840">
                <a:tc>
                  <a:txBody>
                    <a:bodyPr/>
                    <a:lstStyle/>
                    <a:p>
                      <a:pPr algn="ctr"/>
                      <a:r>
                        <a:rPr lang="en-US" dirty="0"/>
                        <a:t>Actual Accepted</a:t>
                      </a:r>
                    </a:p>
                    <a:p>
                      <a:pPr algn="ctr"/>
                      <a:r>
                        <a:rPr lang="en-US" dirty="0"/>
                        <a:t>(Positive - Label</a:t>
                      </a:r>
                      <a:r>
                        <a:rPr lang="en-US" baseline="0" dirty="0"/>
                        <a:t>: 0)</a:t>
                      </a:r>
                      <a:endParaRPr lang="en-US" dirty="0"/>
                    </a:p>
                  </a:txBody>
                  <a:tcPr/>
                </a:tc>
                <a:tc>
                  <a:txBody>
                    <a:bodyPr/>
                    <a:lstStyle/>
                    <a:p>
                      <a:pPr algn="ctr"/>
                      <a:r>
                        <a:rPr lang="en-US" dirty="0">
                          <a:solidFill>
                            <a:srgbClr val="C00000"/>
                          </a:solidFill>
                        </a:rPr>
                        <a:t>FP</a:t>
                      </a:r>
                    </a:p>
                  </a:txBody>
                  <a:tcPr/>
                </a:tc>
                <a:tc>
                  <a:txBody>
                    <a:bodyPr/>
                    <a:lstStyle/>
                    <a:p>
                      <a:pPr algn="ctr"/>
                      <a:r>
                        <a:rPr lang="en-US" dirty="0"/>
                        <a:t>TN</a:t>
                      </a:r>
                    </a:p>
                  </a:txBody>
                  <a:tcPr/>
                </a:tc>
                <a:extLst>
                  <a:ext uri="{0D108BD9-81ED-4DB2-BD59-A6C34878D82A}">
                    <a16:rowId xmlns:a16="http://schemas.microsoft.com/office/drawing/2014/main" val="10002"/>
                  </a:ext>
                </a:extLst>
              </a:tr>
            </a:tbl>
          </a:graphicData>
        </a:graphic>
      </p:graphicFrame>
      <p:sp>
        <p:nvSpPr>
          <p:cNvPr id="7" name="TextBox 6"/>
          <p:cNvSpPr txBox="1"/>
          <p:nvPr/>
        </p:nvSpPr>
        <p:spPr>
          <a:xfrm>
            <a:off x="609600" y="3849162"/>
            <a:ext cx="8382000" cy="2031325"/>
          </a:xfrm>
          <a:prstGeom prst="rect">
            <a:avLst/>
          </a:prstGeom>
          <a:noFill/>
        </p:spPr>
        <p:txBody>
          <a:bodyPr wrap="square" rtlCol="0">
            <a:spAutoFit/>
          </a:bodyPr>
          <a:lstStyle/>
          <a:p>
            <a:r>
              <a:rPr lang="en-US" dirty="0"/>
              <a:t>Recall on 1 (denied) of 0.8 implies that there is 20% chance that a sentiment analysis actually negative may be predicted as positive</a:t>
            </a:r>
          </a:p>
          <a:p>
            <a:endParaRPr lang="en-US" dirty="0"/>
          </a:p>
          <a:p>
            <a:r>
              <a:rPr lang="en-US" dirty="0"/>
              <a:t>Precision on 1(denied) of 0.8 implies that there is 20% chance that a sentiment analysis actually positive may be predicted as negative.</a:t>
            </a:r>
          </a:p>
          <a:p>
            <a:endParaRPr lang="en-US" dirty="0"/>
          </a:p>
          <a:p>
            <a:r>
              <a:rPr lang="en-US" dirty="0"/>
              <a:t>So we chose F1 as the evaluation metrics</a:t>
            </a:r>
          </a:p>
        </p:txBody>
      </p:sp>
      <p:pic>
        <p:nvPicPr>
          <p:cNvPr id="8" name="image10.png" descr="https://qphs.fs.quoracdn.net/main-qimg-765c8cffb8809eb13dff9d3291b7aecf"/>
          <p:cNvPicPr/>
          <p:nvPr/>
        </p:nvPicPr>
        <p:blipFill>
          <a:blip r:embed="rId2"/>
          <a:srcRect/>
          <a:stretch>
            <a:fillRect/>
          </a:stretch>
        </p:blipFill>
        <p:spPr>
          <a:xfrm>
            <a:off x="9003891" y="1577303"/>
            <a:ext cx="3188110" cy="2076542"/>
          </a:xfrm>
          <a:prstGeom prst="rect">
            <a:avLst/>
          </a:prstGeom>
          <a:ln/>
        </p:spPr>
      </p:pic>
      <p:sp>
        <p:nvSpPr>
          <p:cNvPr id="9" name="TextBox 8"/>
          <p:cNvSpPr txBox="1"/>
          <p:nvPr/>
        </p:nvSpPr>
        <p:spPr>
          <a:xfrm>
            <a:off x="9188245" y="3849162"/>
            <a:ext cx="2819401" cy="2308324"/>
          </a:xfrm>
          <a:prstGeom prst="rect">
            <a:avLst/>
          </a:prstGeom>
          <a:noFill/>
        </p:spPr>
        <p:txBody>
          <a:bodyPr wrap="square" rtlCol="0">
            <a:spAutoFit/>
          </a:bodyPr>
          <a:lstStyle/>
          <a:p>
            <a:r>
              <a:rPr lang="en-US" dirty="0"/>
              <a:t>We also calculated Equal Error Rate as one of the metric</a:t>
            </a:r>
          </a:p>
          <a:p>
            <a:endParaRPr lang="en-US" dirty="0"/>
          </a:p>
          <a:p>
            <a:r>
              <a:rPr lang="en-US" dirty="0"/>
              <a:t>The idea of ROC EER is the intersection point between a straight line joining (1,0) and (0,1) and the roc Curve.</a:t>
            </a:r>
          </a:p>
        </p:txBody>
      </p:sp>
    </p:spTree>
    <p:extLst>
      <p:ext uri="{BB962C8B-B14F-4D97-AF65-F5344CB8AC3E}">
        <p14:creationId xmlns:p14="http://schemas.microsoft.com/office/powerpoint/2010/main" val="714031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Interpretation</a:t>
            </a:r>
          </a:p>
        </p:txBody>
      </p:sp>
      <p:sp>
        <p:nvSpPr>
          <p:cNvPr id="3" name="Text Placeholder 2"/>
          <p:cNvSpPr>
            <a:spLocks noGrp="1"/>
          </p:cNvSpPr>
          <p:nvPr>
            <p:ph type="body" sz="quarter" idx="13"/>
          </p:nvPr>
        </p:nvSpPr>
        <p:spPr>
          <a:xfrm>
            <a:off x="762000" y="1790700"/>
            <a:ext cx="10160000" cy="4076700"/>
          </a:xfrm>
        </p:spPr>
        <p:txBody>
          <a:bodyPr>
            <a:noAutofit/>
          </a:bodyPr>
          <a:lstStyle/>
          <a:p>
            <a:pPr marL="0" indent="0" algn="just">
              <a:buNone/>
            </a:pPr>
            <a:r>
              <a:rPr lang="en-US" sz="2000" dirty="0">
                <a:latin typeface="Times New Roman" panose="02020603050405020304" pitchFamily="18" charset="0"/>
                <a:ea typeface="Times New Roman" panose="02020603050405020304" pitchFamily="18" charset="0"/>
              </a:rPr>
              <a:t>Based on the metrics, following is the interpretation.</a:t>
            </a:r>
          </a:p>
          <a:p>
            <a:pPr algn="just"/>
            <a:r>
              <a:rPr lang="en-US" sz="2000" dirty="0">
                <a:latin typeface="Times New Roman" panose="02020603050405020304" pitchFamily="18" charset="0"/>
              </a:rPr>
              <a:t>Eliminate the Gradient Boosting and KNN algorithms as it has low F1 score and accuracy.</a:t>
            </a:r>
          </a:p>
          <a:p>
            <a:pPr algn="just"/>
            <a:r>
              <a:rPr lang="en-US" sz="2000" dirty="0">
                <a:latin typeface="Times New Roman" panose="02020603050405020304" pitchFamily="18" charset="0"/>
              </a:rPr>
              <a:t>Random Forest and LSTM are eliminated as it is more suited for multi-class text classification problems.</a:t>
            </a:r>
          </a:p>
          <a:p>
            <a:pPr algn="just"/>
            <a:r>
              <a:rPr lang="en-US" sz="2000" dirty="0">
                <a:latin typeface="Times New Roman" panose="02020603050405020304" pitchFamily="18" charset="0"/>
              </a:rPr>
              <a:t>Logistic Regression and SVM can be considered for this type of sentiment analysis dataset as it gives comparable scores </a:t>
            </a:r>
            <a:r>
              <a:rPr lang="en-US" sz="2000" dirty="0" err="1">
                <a:latin typeface="Times New Roman" panose="02020603050405020304" pitchFamily="18" charset="0"/>
              </a:rPr>
              <a:t>interms</a:t>
            </a:r>
            <a:r>
              <a:rPr lang="en-US" sz="2000" dirty="0">
                <a:latin typeface="Times New Roman" panose="02020603050405020304" pitchFamily="18" charset="0"/>
              </a:rPr>
              <a:t> of the metrics such as F1 score and accuracy.</a:t>
            </a:r>
          </a:p>
          <a:p>
            <a:pPr algn="just"/>
            <a:r>
              <a:rPr lang="en-US" sz="2000" dirty="0">
                <a:latin typeface="Times New Roman" panose="02020603050405020304" pitchFamily="18" charset="0"/>
              </a:rPr>
              <a:t>SVM works well with unstructured and semi-structured data like text and images while logistic regression works with already identified independent variables.</a:t>
            </a:r>
          </a:p>
          <a:p>
            <a:pPr algn="just"/>
            <a:r>
              <a:rPr lang="en-US" sz="2000" dirty="0">
                <a:latin typeface="Times New Roman" panose="02020603050405020304" pitchFamily="18" charset="0"/>
              </a:rPr>
              <a:t>The risk of overfitting is less in SVM, while Logistic regression is vulnerable to overfitting.</a:t>
            </a:r>
          </a:p>
        </p:txBody>
      </p:sp>
      <p:sp>
        <p:nvSpPr>
          <p:cNvPr id="4" name="Text Placeholder 3"/>
          <p:cNvSpPr>
            <a:spLocks noGrp="1"/>
          </p:cNvSpPr>
          <p:nvPr>
            <p:ph type="body" sz="quarter" idx="14"/>
          </p:nvPr>
        </p:nvSpPr>
        <p:spPr/>
        <p:txBody>
          <a:bodyPr/>
          <a:lstStyle/>
          <a:p>
            <a:r>
              <a:rPr lang="en-US" dirty="0"/>
              <a:t> </a:t>
            </a:r>
          </a:p>
        </p:txBody>
      </p:sp>
    </p:spTree>
    <p:extLst>
      <p:ext uri="{BB962C8B-B14F-4D97-AF65-F5344CB8AC3E}">
        <p14:creationId xmlns:p14="http://schemas.microsoft.com/office/powerpoint/2010/main" val="31293668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 Recommendations</a:t>
            </a:r>
          </a:p>
        </p:txBody>
      </p:sp>
      <p:sp>
        <p:nvSpPr>
          <p:cNvPr id="3" name="Text Placeholder 2"/>
          <p:cNvSpPr>
            <a:spLocks noGrp="1"/>
          </p:cNvSpPr>
          <p:nvPr>
            <p:ph type="body" sz="quarter" idx="13"/>
          </p:nvPr>
        </p:nvSpPr>
        <p:spPr>
          <a:xfrm>
            <a:off x="381000" y="1219200"/>
            <a:ext cx="11353800" cy="4724399"/>
          </a:xfrm>
        </p:spPr>
        <p:txBody>
          <a:bodyPr>
            <a:normAutofit/>
          </a:bodyPr>
          <a:lstStyle/>
          <a:p>
            <a:r>
              <a:rPr lang="en-US" dirty="0"/>
              <a:t>This project was successfully able to classify tweets as ‘positive’, ‘negative’ and ‘neutral’ at the highest possible accuracy by applying multiple suitable models</a:t>
            </a:r>
            <a:r>
              <a:rPr lang="en-IN" dirty="0"/>
              <a:t>.</a:t>
            </a:r>
          </a:p>
          <a:p>
            <a:r>
              <a:rPr lang="en-IN" dirty="0"/>
              <a:t>F1 </a:t>
            </a:r>
            <a:r>
              <a:rPr lang="en-US" dirty="0"/>
              <a:t>score was chosen as the best metric to obtain the accuracy of the model in line with the objective of selecting the best model</a:t>
            </a:r>
            <a:r>
              <a:rPr lang="en-IN" dirty="0"/>
              <a:t> because it </a:t>
            </a:r>
            <a:r>
              <a:rPr lang="en-US" dirty="0"/>
              <a:t>allows us to minimize both false negative and false positive predictions while making true predictions</a:t>
            </a:r>
            <a:r>
              <a:rPr lang="en-IN" dirty="0"/>
              <a:t>.</a:t>
            </a:r>
          </a:p>
          <a:p>
            <a:r>
              <a:rPr lang="en-US" dirty="0"/>
              <a:t>It is also comparable to the accuracy score whose trends align with the same.</a:t>
            </a:r>
            <a:endParaRPr lang="en-IN" dirty="0"/>
          </a:p>
          <a:p>
            <a:r>
              <a:rPr lang="en-US" dirty="0"/>
              <a:t>The use of the NLTK Polarity model also allows each tweet to be allocated a Polarity score which can be used as an identity metric</a:t>
            </a:r>
            <a:r>
              <a:rPr lang="en-IN" dirty="0"/>
              <a:t>.</a:t>
            </a:r>
          </a:p>
          <a:p>
            <a:r>
              <a:rPr lang="en-US" dirty="0"/>
              <a:t>Among the models used, although it does not show the highest accuracy for all classes, SVM can be considered the best model to apply for a tweet-based dataset</a:t>
            </a:r>
            <a:r>
              <a:rPr lang="en-IN" dirty="0"/>
              <a:t> because it is suited for sentiment analysis.</a:t>
            </a:r>
          </a:p>
          <a:p>
            <a:r>
              <a:rPr lang="en-US" dirty="0"/>
              <a:t>The model effectively classifies tweets on a spectrum from positive to negative, which has great potential in a business environment where social media perception is rapidly affecting the nature of marketing and sales of any and all product available in the market today.</a:t>
            </a:r>
            <a:endParaRPr lang="en-IN" dirty="0"/>
          </a:p>
          <a:p>
            <a:pPr algn="just"/>
            <a:endParaRPr lang="en-US" sz="2200" dirty="0"/>
          </a:p>
        </p:txBody>
      </p:sp>
    </p:spTree>
    <p:extLst>
      <p:ext uri="{BB962C8B-B14F-4D97-AF65-F5344CB8AC3E}">
        <p14:creationId xmlns:p14="http://schemas.microsoft.com/office/powerpoint/2010/main" val="2981074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Future Work &amp; Extension or Scope of improvements</a:t>
            </a:r>
          </a:p>
        </p:txBody>
      </p:sp>
      <p:sp>
        <p:nvSpPr>
          <p:cNvPr id="3" name="Text Placeholder 2"/>
          <p:cNvSpPr>
            <a:spLocks noGrp="1"/>
          </p:cNvSpPr>
          <p:nvPr>
            <p:ph type="body" sz="quarter" idx="13"/>
          </p:nvPr>
        </p:nvSpPr>
        <p:spPr>
          <a:xfrm>
            <a:off x="533400" y="1219200"/>
            <a:ext cx="10896600" cy="5410199"/>
          </a:xfrm>
        </p:spPr>
        <p:txBody>
          <a:bodyPr>
            <a:normAutofit/>
          </a:bodyPr>
          <a:lstStyle/>
          <a:p>
            <a:r>
              <a:rPr lang="en-US" dirty="0"/>
              <a:t>A fixed reference data set has been applied to all models, real-time data streaming could be used in the future in order to ascertain immediate polarity of a trend;</a:t>
            </a:r>
            <a:endParaRPr lang="en-IN" dirty="0"/>
          </a:p>
          <a:p>
            <a:r>
              <a:rPr lang="en-US" dirty="0"/>
              <a:t>Hyper-parameter tuning can be undertaken to improve accuracy of the models with EDA allowing the selection of particular parameters</a:t>
            </a:r>
            <a:r>
              <a:rPr lang="en-IN" dirty="0"/>
              <a:t>.</a:t>
            </a:r>
          </a:p>
          <a:p>
            <a:r>
              <a:rPr lang="en-US" dirty="0"/>
              <a:t>An API can be produced in such a way that an end-user can make use of the model to understand the nature of polarity of the Twitter trends with respect to their particular product</a:t>
            </a:r>
            <a:r>
              <a:rPr lang="en-IN" dirty="0"/>
              <a:t>.</a:t>
            </a:r>
          </a:p>
          <a:p>
            <a:r>
              <a:rPr lang="en-US" dirty="0"/>
              <a:t>The scope of the project can be further attuned as per client-specific ideas</a:t>
            </a:r>
            <a:r>
              <a:rPr lang="en-IN" dirty="0"/>
              <a:t>.</a:t>
            </a:r>
          </a:p>
          <a:p>
            <a:r>
              <a:rPr lang="en-US" dirty="0"/>
              <a:t>More domain knowledge can be brought into the project with methods to improve feature engineering, or to use more ensemble methods and retraining the models with more historical data to improve accuracy</a:t>
            </a:r>
            <a:r>
              <a:rPr lang="en-IN" dirty="0"/>
              <a:t>.</a:t>
            </a:r>
          </a:p>
          <a:p>
            <a:r>
              <a:rPr lang="en-US" dirty="0"/>
              <a:t>Auto-ML models like H2O can also be used to see if the more accurate models can be created.</a:t>
            </a:r>
            <a:endParaRPr lang="en-US" dirty="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endParaRPr lang="en-US"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5954731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Rectangle 2"/>
          <p:cNvSpPr/>
          <p:nvPr/>
        </p:nvSpPr>
        <p:spPr>
          <a:xfrm>
            <a:off x="609600" y="838200"/>
            <a:ext cx="6096000" cy="2031325"/>
          </a:xfrm>
          <a:prstGeom prst="rect">
            <a:avLst/>
          </a:prstGeom>
        </p:spPr>
        <p:txBody>
          <a:bodyPr>
            <a:spAutoFit/>
          </a:bodyPr>
          <a:lstStyle/>
          <a:p>
            <a:r>
              <a:rPr lang="en-US" b="1" dirty="0">
                <a:solidFill>
                  <a:srgbClr val="211D70"/>
                </a:solidFill>
                <a:latin typeface="&amp;quot"/>
              </a:rPr>
              <a:t>Lead Instructor Name:</a:t>
            </a:r>
            <a:r>
              <a:rPr lang="en-US" dirty="0">
                <a:solidFill>
                  <a:srgbClr val="211D70"/>
                </a:solidFill>
                <a:latin typeface="&amp;quot"/>
              </a:rPr>
              <a:t> Prof. </a:t>
            </a:r>
            <a:r>
              <a:rPr lang="en-US" dirty="0" err="1">
                <a:solidFill>
                  <a:srgbClr val="211D70"/>
                </a:solidFill>
                <a:latin typeface="&amp;quot"/>
              </a:rPr>
              <a:t>Gautam</a:t>
            </a:r>
            <a:r>
              <a:rPr lang="en-US" dirty="0">
                <a:solidFill>
                  <a:srgbClr val="211D70"/>
                </a:solidFill>
                <a:latin typeface="&amp;quot"/>
              </a:rPr>
              <a:t> </a:t>
            </a:r>
            <a:r>
              <a:rPr lang="en-US" dirty="0" err="1">
                <a:solidFill>
                  <a:srgbClr val="211D70"/>
                </a:solidFill>
                <a:latin typeface="&amp;quot"/>
              </a:rPr>
              <a:t>Gangopadhyay</a:t>
            </a:r>
            <a:r>
              <a:rPr lang="en-US" dirty="0">
                <a:solidFill>
                  <a:srgbClr val="211D70"/>
                </a:solidFill>
                <a:latin typeface="&amp;quot"/>
              </a:rPr>
              <a:t> </a:t>
            </a:r>
            <a:r>
              <a:rPr lang="en-US" dirty="0">
                <a:solidFill>
                  <a:srgbClr val="211D70"/>
                </a:solidFill>
                <a:latin typeface="&amp;quot"/>
                <a:hlinkClick r:id="rId2"/>
              </a:rPr>
              <a:t>{gautam.g@wilp.bits-pilani.ac.in}</a:t>
            </a:r>
            <a:endParaRPr lang="en-US" dirty="0">
              <a:solidFill>
                <a:srgbClr val="211D70"/>
              </a:solidFill>
              <a:latin typeface="&amp;quot"/>
            </a:endParaRPr>
          </a:p>
          <a:p>
            <a:endParaRPr lang="en-US" b="0" i="0" u="none" strike="noStrike" dirty="0">
              <a:solidFill>
                <a:srgbClr val="211D70"/>
              </a:solidFill>
              <a:effectLst/>
              <a:latin typeface="&amp;quot"/>
            </a:endParaRPr>
          </a:p>
          <a:p>
            <a:endParaRPr lang="en-US" dirty="0">
              <a:solidFill>
                <a:srgbClr val="211D70"/>
              </a:solidFill>
              <a:latin typeface="&amp;quot"/>
            </a:endParaRPr>
          </a:p>
          <a:p>
            <a:endParaRPr lang="en-US" b="0" i="0" u="none" strike="noStrike" dirty="0">
              <a:solidFill>
                <a:srgbClr val="211D70"/>
              </a:solidFill>
              <a:effectLst/>
              <a:latin typeface="&amp;quot"/>
            </a:endParaRPr>
          </a:p>
          <a:p>
            <a:endParaRPr lang="en-US" dirty="0">
              <a:solidFill>
                <a:srgbClr val="211D70"/>
              </a:solidFill>
              <a:latin typeface="&amp;quot"/>
            </a:endParaRPr>
          </a:p>
          <a:p>
            <a:endParaRPr lang="en-US" b="0" i="0" u="none" strike="noStrike" dirty="0">
              <a:solidFill>
                <a:srgbClr val="211D70"/>
              </a:solidFill>
              <a:effectLst/>
              <a:latin typeface="&amp;quot"/>
            </a:endParaRPr>
          </a:p>
        </p:txBody>
      </p:sp>
      <p:sp>
        <p:nvSpPr>
          <p:cNvPr id="5" name="Rectangle 4"/>
          <p:cNvSpPr/>
          <p:nvPr/>
        </p:nvSpPr>
        <p:spPr>
          <a:xfrm>
            <a:off x="6927850" y="795278"/>
            <a:ext cx="4730750" cy="369332"/>
          </a:xfrm>
          <a:prstGeom prst="rect">
            <a:avLst/>
          </a:prstGeom>
        </p:spPr>
        <p:txBody>
          <a:bodyPr wrap="square">
            <a:spAutoFit/>
          </a:bodyPr>
          <a:lstStyle/>
          <a:p>
            <a:r>
              <a:rPr lang="en-US" b="1" dirty="0">
                <a:solidFill>
                  <a:srgbClr val="211D70"/>
                </a:solidFill>
                <a:latin typeface="&amp;quot"/>
              </a:rPr>
              <a:t>Faculty Name:</a:t>
            </a:r>
            <a:r>
              <a:rPr lang="en-US" dirty="0">
                <a:solidFill>
                  <a:srgbClr val="211D70"/>
                </a:solidFill>
                <a:latin typeface="&amp;quot"/>
              </a:rPr>
              <a:t> Prof. Raja </a:t>
            </a:r>
            <a:r>
              <a:rPr lang="en-US" dirty="0" err="1">
                <a:solidFill>
                  <a:srgbClr val="211D70"/>
                </a:solidFill>
                <a:latin typeface="&amp;quot"/>
              </a:rPr>
              <a:t>Vadhana</a:t>
            </a:r>
            <a:r>
              <a:rPr lang="en-US" dirty="0">
                <a:solidFill>
                  <a:srgbClr val="211D70"/>
                </a:solidFill>
                <a:latin typeface="&amp;quot"/>
              </a:rPr>
              <a:t> P</a:t>
            </a:r>
          </a:p>
        </p:txBody>
      </p:sp>
      <p:sp>
        <p:nvSpPr>
          <p:cNvPr id="6" name="TextBox 5"/>
          <p:cNvSpPr txBox="1"/>
          <p:nvPr/>
        </p:nvSpPr>
        <p:spPr>
          <a:xfrm>
            <a:off x="8824529" y="4896552"/>
            <a:ext cx="2813050" cy="1477328"/>
          </a:xfrm>
          <a:prstGeom prst="rect">
            <a:avLst/>
          </a:prstGeom>
          <a:noFill/>
        </p:spPr>
        <p:txBody>
          <a:bodyPr wrap="square" rtlCol="0">
            <a:spAutoFit/>
          </a:bodyPr>
          <a:lstStyle/>
          <a:p>
            <a:r>
              <a:rPr lang="en-US" dirty="0"/>
              <a:t>Aditya Baskaran</a:t>
            </a:r>
          </a:p>
          <a:p>
            <a:r>
              <a:rPr lang="en-US" dirty="0"/>
              <a:t>Aravind V		</a:t>
            </a:r>
          </a:p>
          <a:p>
            <a:r>
              <a:rPr lang="en-US" dirty="0"/>
              <a:t>Ganesh Sharma	</a:t>
            </a:r>
          </a:p>
          <a:p>
            <a:r>
              <a:rPr lang="en-US" dirty="0" err="1"/>
              <a:t>Nithesh</a:t>
            </a:r>
            <a:r>
              <a:rPr lang="en-US" dirty="0"/>
              <a:t> Balakrishnan</a:t>
            </a:r>
          </a:p>
          <a:p>
            <a:r>
              <a:rPr lang="en-US" dirty="0"/>
              <a:t>Vibha Kumar	</a:t>
            </a:r>
          </a:p>
        </p:txBody>
      </p:sp>
    </p:spTree>
    <p:extLst>
      <p:ext uri="{BB962C8B-B14F-4D97-AF65-F5344CB8AC3E}">
        <p14:creationId xmlns:p14="http://schemas.microsoft.com/office/powerpoint/2010/main" val="3525324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of Contents</a:t>
            </a:r>
          </a:p>
        </p:txBody>
      </p:sp>
      <p:sp>
        <p:nvSpPr>
          <p:cNvPr id="9" name="Rectangle 8"/>
          <p:cNvSpPr/>
          <p:nvPr/>
        </p:nvSpPr>
        <p:spPr>
          <a:xfrm>
            <a:off x="838200" y="177074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 name="Rectangle 9"/>
          <p:cNvSpPr/>
          <p:nvPr/>
        </p:nvSpPr>
        <p:spPr>
          <a:xfrm>
            <a:off x="838200" y="218044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1" name="Rectangle 10"/>
          <p:cNvSpPr/>
          <p:nvPr/>
        </p:nvSpPr>
        <p:spPr>
          <a:xfrm>
            <a:off x="838200" y="259015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2" name="Rectangle 11"/>
          <p:cNvSpPr/>
          <p:nvPr/>
        </p:nvSpPr>
        <p:spPr>
          <a:xfrm>
            <a:off x="838200" y="2999856"/>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3" name="Rectangle 12"/>
          <p:cNvSpPr/>
          <p:nvPr/>
        </p:nvSpPr>
        <p:spPr>
          <a:xfrm>
            <a:off x="838200" y="381926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4" name="Rectangle 13"/>
          <p:cNvSpPr/>
          <p:nvPr/>
        </p:nvSpPr>
        <p:spPr>
          <a:xfrm>
            <a:off x="838200" y="422896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5" name="Rectangle 14"/>
          <p:cNvSpPr/>
          <p:nvPr/>
        </p:nvSpPr>
        <p:spPr>
          <a:xfrm>
            <a:off x="838200" y="463867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6" name="Rectangle 15"/>
          <p:cNvSpPr/>
          <p:nvPr/>
        </p:nvSpPr>
        <p:spPr>
          <a:xfrm>
            <a:off x="838200" y="5048376"/>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7" name="Rectangle 16"/>
          <p:cNvSpPr/>
          <p:nvPr/>
        </p:nvSpPr>
        <p:spPr>
          <a:xfrm>
            <a:off x="838200" y="5458080"/>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8" name="Rectangle 17"/>
          <p:cNvSpPr/>
          <p:nvPr/>
        </p:nvSpPr>
        <p:spPr>
          <a:xfrm>
            <a:off x="838200" y="586778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9" name="Rectangle 18"/>
          <p:cNvSpPr/>
          <p:nvPr/>
        </p:nvSpPr>
        <p:spPr>
          <a:xfrm>
            <a:off x="838200" y="3409560"/>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20" name="Group 19"/>
          <p:cNvGrpSpPr/>
          <p:nvPr/>
        </p:nvGrpSpPr>
        <p:grpSpPr>
          <a:xfrm>
            <a:off x="1404900" y="1665455"/>
            <a:ext cx="4081500" cy="417603"/>
            <a:chOff x="3611129" y="904105"/>
            <a:chExt cx="2248732" cy="417603"/>
          </a:xfrm>
        </p:grpSpPr>
        <p:sp>
          <p:nvSpPr>
            <p:cNvPr id="51" name="Rectangle 50"/>
            <p:cNvSpPr/>
            <p:nvPr/>
          </p:nvSpPr>
          <p:spPr>
            <a:xfrm>
              <a:off x="3634765" y="904105"/>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2" name="Rectangle 51"/>
            <p:cNvSpPr/>
            <p:nvPr/>
          </p:nvSpPr>
          <p:spPr>
            <a:xfrm>
              <a:off x="3611129" y="912004"/>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Problem statement	</a:t>
              </a:r>
            </a:p>
          </p:txBody>
        </p:sp>
      </p:grpSp>
      <p:grpSp>
        <p:nvGrpSpPr>
          <p:cNvPr id="21" name="Group 20"/>
          <p:cNvGrpSpPr/>
          <p:nvPr/>
        </p:nvGrpSpPr>
        <p:grpSpPr>
          <a:xfrm>
            <a:off x="1393092" y="2075159"/>
            <a:ext cx="6912707" cy="425502"/>
            <a:chOff x="3617015" y="1313809"/>
            <a:chExt cx="2242846" cy="425502"/>
          </a:xfrm>
        </p:grpSpPr>
        <p:sp>
          <p:nvSpPr>
            <p:cNvPr id="49" name="Rectangle 48"/>
            <p:cNvSpPr/>
            <p:nvPr/>
          </p:nvSpPr>
          <p:spPr>
            <a:xfrm>
              <a:off x="3634765" y="1313809"/>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0" name="Rectangle 49"/>
            <p:cNvSpPr/>
            <p:nvPr/>
          </p:nvSpPr>
          <p:spPr>
            <a:xfrm>
              <a:off x="3617015" y="1329607"/>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Objective</a:t>
              </a:r>
            </a:p>
          </p:txBody>
        </p:sp>
      </p:grpSp>
      <p:grpSp>
        <p:nvGrpSpPr>
          <p:cNvPr id="22" name="Group 21"/>
          <p:cNvGrpSpPr/>
          <p:nvPr/>
        </p:nvGrpSpPr>
        <p:grpSpPr>
          <a:xfrm>
            <a:off x="1403514" y="2484863"/>
            <a:ext cx="7740487" cy="416622"/>
            <a:chOff x="3621961" y="1723513"/>
            <a:chExt cx="2237900" cy="416622"/>
          </a:xfrm>
        </p:grpSpPr>
        <p:sp>
          <p:nvSpPr>
            <p:cNvPr id="47" name="Rectangle 46"/>
            <p:cNvSpPr/>
            <p:nvPr/>
          </p:nvSpPr>
          <p:spPr>
            <a:xfrm>
              <a:off x="3634765" y="1723513"/>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8" name="Rectangle 47"/>
            <p:cNvSpPr/>
            <p:nvPr/>
          </p:nvSpPr>
          <p:spPr>
            <a:xfrm>
              <a:off x="3621961" y="1730431"/>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Business Benefits</a:t>
              </a:r>
            </a:p>
          </p:txBody>
        </p:sp>
      </p:grpSp>
      <p:grpSp>
        <p:nvGrpSpPr>
          <p:cNvPr id="23" name="Group 22"/>
          <p:cNvGrpSpPr/>
          <p:nvPr/>
        </p:nvGrpSpPr>
        <p:grpSpPr>
          <a:xfrm>
            <a:off x="1422399" y="2894567"/>
            <a:ext cx="4353725" cy="856662"/>
            <a:chOff x="3621707" y="2133217"/>
            <a:chExt cx="2238154" cy="856662"/>
          </a:xfrm>
        </p:grpSpPr>
        <p:sp>
          <p:nvSpPr>
            <p:cNvPr id="45" name="Rectangle 44"/>
            <p:cNvSpPr/>
            <p:nvPr/>
          </p:nvSpPr>
          <p:spPr>
            <a:xfrm>
              <a:off x="3634765" y="2133217"/>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6" name="Rectangle 45"/>
            <p:cNvSpPr/>
            <p:nvPr/>
          </p:nvSpPr>
          <p:spPr>
            <a:xfrm>
              <a:off x="3621707" y="2580175"/>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Detailed Plan of Work</a:t>
              </a:r>
            </a:p>
          </p:txBody>
        </p:sp>
      </p:grpSp>
      <p:grpSp>
        <p:nvGrpSpPr>
          <p:cNvPr id="24" name="Group 23"/>
          <p:cNvGrpSpPr/>
          <p:nvPr/>
        </p:nvGrpSpPr>
        <p:grpSpPr>
          <a:xfrm>
            <a:off x="1447800" y="3290435"/>
            <a:ext cx="5791200" cy="409704"/>
            <a:chOff x="1531537" y="2542921"/>
            <a:chExt cx="4328324" cy="409704"/>
          </a:xfrm>
        </p:grpSpPr>
        <p:sp>
          <p:nvSpPr>
            <p:cNvPr id="43" name="Rectangle 42"/>
            <p:cNvSpPr/>
            <p:nvPr/>
          </p:nvSpPr>
          <p:spPr>
            <a:xfrm>
              <a:off x="1531537" y="2542921"/>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4" name="Rectangle 43"/>
            <p:cNvSpPr/>
            <p:nvPr/>
          </p:nvSpPr>
          <p:spPr>
            <a:xfrm>
              <a:off x="1531537" y="2542921"/>
              <a:ext cx="4328324"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25" name="Group 24"/>
          <p:cNvGrpSpPr/>
          <p:nvPr/>
        </p:nvGrpSpPr>
        <p:grpSpPr>
          <a:xfrm>
            <a:off x="1403514" y="2936778"/>
            <a:ext cx="4616286" cy="1186902"/>
            <a:chOff x="3613212" y="2175428"/>
            <a:chExt cx="2246649" cy="1186902"/>
          </a:xfrm>
        </p:grpSpPr>
        <p:sp>
          <p:nvSpPr>
            <p:cNvPr id="41" name="Rectangle 40"/>
            <p:cNvSpPr/>
            <p:nvPr/>
          </p:nvSpPr>
          <p:spPr>
            <a:xfrm>
              <a:off x="3634765" y="295262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2" name="Rectangle 41"/>
            <p:cNvSpPr/>
            <p:nvPr/>
          </p:nvSpPr>
          <p:spPr>
            <a:xfrm>
              <a:off x="3613212" y="2175428"/>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Machine Learning Process Flow	</a:t>
              </a:r>
            </a:p>
          </p:txBody>
        </p:sp>
      </p:grpSp>
      <p:grpSp>
        <p:nvGrpSpPr>
          <p:cNvPr id="26" name="Group 25"/>
          <p:cNvGrpSpPr/>
          <p:nvPr/>
        </p:nvGrpSpPr>
        <p:grpSpPr>
          <a:xfrm>
            <a:off x="1428916" y="4123680"/>
            <a:ext cx="5486399" cy="480289"/>
            <a:chOff x="3625871" y="3362330"/>
            <a:chExt cx="2583982" cy="480289"/>
          </a:xfrm>
        </p:grpSpPr>
        <p:sp>
          <p:nvSpPr>
            <p:cNvPr id="39" name="Rectangle 38"/>
            <p:cNvSpPr/>
            <p:nvPr/>
          </p:nvSpPr>
          <p:spPr>
            <a:xfrm>
              <a:off x="3634765" y="3362330"/>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0" name="Rectangle 39"/>
            <p:cNvSpPr/>
            <p:nvPr/>
          </p:nvSpPr>
          <p:spPr>
            <a:xfrm>
              <a:off x="3625871" y="3432915"/>
              <a:ext cx="2583982"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Pre-Processing – Processing Tweet Data</a:t>
              </a:r>
            </a:p>
          </p:txBody>
        </p:sp>
      </p:grpSp>
      <p:grpSp>
        <p:nvGrpSpPr>
          <p:cNvPr id="27" name="Group 26"/>
          <p:cNvGrpSpPr/>
          <p:nvPr/>
        </p:nvGrpSpPr>
        <p:grpSpPr>
          <a:xfrm>
            <a:off x="1447800" y="4533384"/>
            <a:ext cx="8001000" cy="409704"/>
            <a:chOff x="3634765" y="3772034"/>
            <a:chExt cx="2225096" cy="409704"/>
          </a:xfrm>
        </p:grpSpPr>
        <p:sp>
          <p:nvSpPr>
            <p:cNvPr id="37" name="Rectangle 36"/>
            <p:cNvSpPr/>
            <p:nvPr/>
          </p:nvSpPr>
          <p:spPr>
            <a:xfrm>
              <a:off x="3634765" y="3772034"/>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8" name="Rectangle 37"/>
            <p:cNvSpPr/>
            <p:nvPr/>
          </p:nvSpPr>
          <p:spPr>
            <a:xfrm>
              <a:off x="3634765" y="3772034"/>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28" name="Group 27"/>
          <p:cNvGrpSpPr/>
          <p:nvPr/>
        </p:nvGrpSpPr>
        <p:grpSpPr>
          <a:xfrm>
            <a:off x="1447800" y="4943088"/>
            <a:ext cx="2225096" cy="409704"/>
            <a:chOff x="3634765" y="4181738"/>
            <a:chExt cx="2225096" cy="409704"/>
          </a:xfrm>
        </p:grpSpPr>
        <p:sp>
          <p:nvSpPr>
            <p:cNvPr id="35" name="Rectangle 34"/>
            <p:cNvSpPr/>
            <p:nvPr/>
          </p:nvSpPr>
          <p:spPr>
            <a:xfrm>
              <a:off x="3634765" y="4181738"/>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6" name="Rectangle 35"/>
            <p:cNvSpPr/>
            <p:nvPr/>
          </p:nvSpPr>
          <p:spPr>
            <a:xfrm>
              <a:off x="3634765" y="4181738"/>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29" name="Group 28"/>
          <p:cNvGrpSpPr/>
          <p:nvPr/>
        </p:nvGrpSpPr>
        <p:grpSpPr>
          <a:xfrm>
            <a:off x="1447800" y="5352792"/>
            <a:ext cx="7162800" cy="409704"/>
            <a:chOff x="3634765" y="4591442"/>
            <a:chExt cx="2225096" cy="409704"/>
          </a:xfrm>
        </p:grpSpPr>
        <p:sp>
          <p:nvSpPr>
            <p:cNvPr id="33" name="Rectangle 32"/>
            <p:cNvSpPr/>
            <p:nvPr/>
          </p:nvSpPr>
          <p:spPr>
            <a:xfrm>
              <a:off x="3634765" y="4591442"/>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4" name="Rectangle 33"/>
            <p:cNvSpPr/>
            <p:nvPr/>
          </p:nvSpPr>
          <p:spPr>
            <a:xfrm>
              <a:off x="3634765" y="4591442"/>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grpSp>
        <p:nvGrpSpPr>
          <p:cNvPr id="30" name="Group 29"/>
          <p:cNvGrpSpPr/>
          <p:nvPr/>
        </p:nvGrpSpPr>
        <p:grpSpPr>
          <a:xfrm>
            <a:off x="1447800" y="5762496"/>
            <a:ext cx="6477000" cy="409704"/>
            <a:chOff x="3634765" y="5001146"/>
            <a:chExt cx="2225096" cy="409704"/>
          </a:xfrm>
        </p:grpSpPr>
        <p:sp>
          <p:nvSpPr>
            <p:cNvPr id="31" name="Rectangle 30"/>
            <p:cNvSpPr/>
            <p:nvPr/>
          </p:nvSpPr>
          <p:spPr>
            <a:xfrm>
              <a:off x="3634765" y="500114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2" name="Rectangle 31"/>
            <p:cNvSpPr/>
            <p:nvPr/>
          </p:nvSpPr>
          <p:spPr>
            <a:xfrm>
              <a:off x="3634765" y="5001146"/>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endParaRPr lang="en-US" sz="2400" b="1" kern="1200" dirty="0"/>
            </a:p>
          </p:txBody>
        </p:sp>
      </p:grpSp>
      <p:sp>
        <p:nvSpPr>
          <p:cNvPr id="53" name="TextBox 52">
            <a:extLst>
              <a:ext uri="{FF2B5EF4-FFF2-40B4-BE49-F238E27FC236}">
                <a16:creationId xmlns:a16="http://schemas.microsoft.com/office/drawing/2014/main" id="{616D105C-77EE-BB48-9203-06B8D1C5A4AD}"/>
              </a:ext>
            </a:extLst>
          </p:cNvPr>
          <p:cNvSpPr txBox="1"/>
          <p:nvPr/>
        </p:nvSpPr>
        <p:spPr>
          <a:xfrm>
            <a:off x="1455219" y="4558750"/>
            <a:ext cx="3823483" cy="461665"/>
          </a:xfrm>
          <a:prstGeom prst="rect">
            <a:avLst/>
          </a:prstGeom>
          <a:noFill/>
        </p:spPr>
        <p:txBody>
          <a:bodyPr wrap="none" rtlCol="0">
            <a:spAutoFit/>
          </a:bodyPr>
          <a:lstStyle/>
          <a:p>
            <a:r>
              <a:rPr lang="en-US" sz="2400" b="1" dirty="0"/>
              <a:t>Machine Learning Modelling</a:t>
            </a:r>
          </a:p>
        </p:txBody>
      </p:sp>
      <p:sp>
        <p:nvSpPr>
          <p:cNvPr id="54" name="TextBox 53">
            <a:extLst>
              <a:ext uri="{FF2B5EF4-FFF2-40B4-BE49-F238E27FC236}">
                <a16:creationId xmlns:a16="http://schemas.microsoft.com/office/drawing/2014/main" id="{66BA4279-4A6B-C849-B06C-42F23079B23A}"/>
              </a:ext>
            </a:extLst>
          </p:cNvPr>
          <p:cNvSpPr txBox="1"/>
          <p:nvPr/>
        </p:nvSpPr>
        <p:spPr>
          <a:xfrm>
            <a:off x="1462638" y="4993306"/>
            <a:ext cx="3573992" cy="461665"/>
          </a:xfrm>
          <a:prstGeom prst="rect">
            <a:avLst/>
          </a:prstGeom>
          <a:noFill/>
        </p:spPr>
        <p:txBody>
          <a:bodyPr wrap="none" rtlCol="0">
            <a:spAutoFit/>
          </a:bodyPr>
          <a:lstStyle/>
          <a:p>
            <a:r>
              <a:rPr lang="en-US" sz="2400" b="1" dirty="0"/>
              <a:t>Metrics and Interpretation</a:t>
            </a:r>
          </a:p>
        </p:txBody>
      </p:sp>
      <p:sp>
        <p:nvSpPr>
          <p:cNvPr id="55" name="TextBox 54">
            <a:extLst>
              <a:ext uri="{FF2B5EF4-FFF2-40B4-BE49-F238E27FC236}">
                <a16:creationId xmlns:a16="http://schemas.microsoft.com/office/drawing/2014/main" id="{2014F3CD-AF9F-864F-9808-660625560E3C}"/>
              </a:ext>
            </a:extLst>
          </p:cNvPr>
          <p:cNvSpPr txBox="1"/>
          <p:nvPr/>
        </p:nvSpPr>
        <p:spPr>
          <a:xfrm>
            <a:off x="1462638" y="5403010"/>
            <a:ext cx="1576072" cy="461665"/>
          </a:xfrm>
          <a:prstGeom prst="rect">
            <a:avLst/>
          </a:prstGeom>
          <a:noFill/>
        </p:spPr>
        <p:txBody>
          <a:bodyPr wrap="none" rtlCol="0">
            <a:spAutoFit/>
          </a:bodyPr>
          <a:lstStyle/>
          <a:p>
            <a:r>
              <a:rPr lang="en-US" sz="2400" b="1" dirty="0"/>
              <a:t>Conclusion</a:t>
            </a:r>
          </a:p>
        </p:txBody>
      </p:sp>
      <p:sp>
        <p:nvSpPr>
          <p:cNvPr id="56" name="TextBox 55">
            <a:extLst>
              <a:ext uri="{FF2B5EF4-FFF2-40B4-BE49-F238E27FC236}">
                <a16:creationId xmlns:a16="http://schemas.microsoft.com/office/drawing/2014/main" id="{51CECA8F-11FA-7E4F-8722-03FBCF5E10B2}"/>
              </a:ext>
            </a:extLst>
          </p:cNvPr>
          <p:cNvSpPr txBox="1"/>
          <p:nvPr/>
        </p:nvSpPr>
        <p:spPr>
          <a:xfrm>
            <a:off x="1462638" y="5791228"/>
            <a:ext cx="3606885" cy="461665"/>
          </a:xfrm>
          <a:prstGeom prst="rect">
            <a:avLst/>
          </a:prstGeom>
          <a:noFill/>
        </p:spPr>
        <p:txBody>
          <a:bodyPr wrap="none" rtlCol="0">
            <a:spAutoFit/>
          </a:bodyPr>
          <a:lstStyle/>
          <a:p>
            <a:r>
              <a:rPr lang="en-US" sz="2400" b="1" dirty="0"/>
              <a:t>Future work and extension</a:t>
            </a:r>
          </a:p>
        </p:txBody>
      </p:sp>
      <p:sp>
        <p:nvSpPr>
          <p:cNvPr id="57" name="TextBox 56">
            <a:extLst>
              <a:ext uri="{FF2B5EF4-FFF2-40B4-BE49-F238E27FC236}">
                <a16:creationId xmlns:a16="http://schemas.microsoft.com/office/drawing/2014/main" id="{6188922B-5DEA-394C-AE5A-9AE0F0572C9B}"/>
              </a:ext>
            </a:extLst>
          </p:cNvPr>
          <p:cNvSpPr txBox="1"/>
          <p:nvPr/>
        </p:nvSpPr>
        <p:spPr>
          <a:xfrm>
            <a:off x="1428915" y="3693760"/>
            <a:ext cx="4079643" cy="461665"/>
          </a:xfrm>
          <a:prstGeom prst="rect">
            <a:avLst/>
          </a:prstGeom>
          <a:noFill/>
        </p:spPr>
        <p:txBody>
          <a:bodyPr wrap="none" rtlCol="0">
            <a:spAutoFit/>
          </a:bodyPr>
          <a:lstStyle/>
          <a:p>
            <a:r>
              <a:rPr lang="en-US" sz="2400" b="1" dirty="0"/>
              <a:t>Pre-processing – Data cleaning</a:t>
            </a:r>
          </a:p>
        </p:txBody>
      </p:sp>
    </p:spTree>
    <p:extLst>
      <p:ext uri="{BB962C8B-B14F-4D97-AF65-F5344CB8AC3E}">
        <p14:creationId xmlns:p14="http://schemas.microsoft.com/office/powerpoint/2010/main" val="897005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Text Placeholder 2"/>
          <p:cNvSpPr>
            <a:spLocks noGrp="1"/>
          </p:cNvSpPr>
          <p:nvPr>
            <p:ph type="body" sz="quarter" idx="13"/>
          </p:nvPr>
        </p:nvSpPr>
        <p:spPr>
          <a:xfrm>
            <a:off x="419100" y="1143001"/>
            <a:ext cx="11468100" cy="1905000"/>
          </a:xfrm>
        </p:spPr>
        <p:txBody>
          <a:bodyPr>
            <a:normAutofit lnSpcReduction="10000"/>
          </a:bodyPr>
          <a:lstStyle/>
          <a:p>
            <a:r>
              <a:rPr lang="en-IN" dirty="0">
                <a:latin typeface="Calibri" panose="020F0502020204030204" pitchFamily="34" charset="0"/>
                <a:cs typeface="Calibri" panose="020F0502020204030204" pitchFamily="34" charset="0"/>
              </a:rPr>
              <a:t>Twitter allows businesses to reach a broad audience and connect with customers without intermediaries. On the downside, there’s so much information that it’s hard for brands to quickly detect negative social mentions that could harm their business</a:t>
            </a:r>
            <a:r>
              <a:rPr lang="en-IN" dirty="0"/>
              <a:t>.</a:t>
            </a:r>
          </a:p>
          <a:p>
            <a:r>
              <a:rPr lang="en-US" dirty="0">
                <a:latin typeface="Calibri" panose="020F0502020204030204" pitchFamily="34" charset="0"/>
                <a:cs typeface="Calibri" panose="020F0502020204030204" pitchFamily="34" charset="0"/>
              </a:rPr>
              <a:t>Listening to customers on Twitter allows companies to understand their audience, keep on top of what’s being said about their brand, and their competitors, and discover new trends in the industry.</a:t>
            </a:r>
          </a:p>
          <a:p>
            <a:r>
              <a:rPr lang="en-US" dirty="0">
                <a:latin typeface="Calibri" panose="020F0502020204030204" pitchFamily="34" charset="0"/>
                <a:cs typeface="Calibri" panose="020F0502020204030204" pitchFamily="34" charset="0"/>
              </a:rPr>
              <a:t>The sentiment analysis of twitter can also be applied to analyze the political views of the people which would help in decision of the voting of the political party.</a:t>
            </a:r>
          </a:p>
        </p:txBody>
      </p:sp>
      <p:sp>
        <p:nvSpPr>
          <p:cNvPr id="7" name="Rectangle 6"/>
          <p:cNvSpPr/>
          <p:nvPr/>
        </p:nvSpPr>
        <p:spPr>
          <a:xfrm>
            <a:off x="2971800" y="6415649"/>
            <a:ext cx="7391400" cy="289951"/>
          </a:xfrm>
          <a:prstGeom prst="rect">
            <a:avLst/>
          </a:prstGeom>
        </p:spPr>
        <p:txBody>
          <a:bodyPr wrap="square">
            <a:spAutoFit/>
          </a:bodyPr>
          <a:lstStyle/>
          <a:p>
            <a:pPr>
              <a:lnSpc>
                <a:spcPct val="107000"/>
              </a:lnSpc>
              <a:spcAft>
                <a:spcPts val="800"/>
              </a:spcAft>
            </a:pPr>
            <a:r>
              <a:rPr lang="en-US" sz="12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 </a:t>
            </a:r>
            <a:r>
              <a:rPr lang="en-US" sz="1200" u="sng" dirty="0">
                <a:solidFill>
                  <a:srgbClr val="FF0000"/>
                </a:solidFill>
                <a:latin typeface="Calibri" panose="020F0502020204030204" pitchFamily="34" charset="0"/>
                <a:ea typeface="Calibri" panose="020F0502020204030204" pitchFamily="34" charset="0"/>
                <a:cs typeface="Times New Roman" panose="02020603050405020304" pitchFamily="18" charset="0"/>
              </a:rPr>
              <a:t>https://</a:t>
            </a:r>
            <a:r>
              <a:rPr lang="en-US" sz="1200" u="sng"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en.wikipedia.org</a:t>
            </a:r>
            <a:r>
              <a:rPr lang="en-US" sz="1200" u="sng" dirty="0">
                <a:solidFill>
                  <a:srgbClr val="FF0000"/>
                </a:solidFill>
                <a:latin typeface="Calibri" panose="020F0502020204030204" pitchFamily="34" charset="0"/>
                <a:ea typeface="Calibri" panose="020F0502020204030204" pitchFamily="34" charset="0"/>
                <a:cs typeface="Times New Roman" panose="02020603050405020304" pitchFamily="18" charset="0"/>
              </a:rPr>
              <a:t>/wiki/Twitter</a:t>
            </a:r>
            <a:endParaRPr lang="en-US" sz="12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p:cNvSpPr/>
          <p:nvPr/>
        </p:nvSpPr>
        <p:spPr>
          <a:xfrm>
            <a:off x="228600" y="3268904"/>
            <a:ext cx="11887200" cy="373500"/>
          </a:xfrm>
          <a:prstGeom prst="rect">
            <a:avLst/>
          </a:prstGeom>
        </p:spPr>
        <p:txBody>
          <a:bodyPr wrap="square">
            <a:spAutoFit/>
          </a:bodyPr>
          <a:lstStyle/>
          <a:p>
            <a:pPr>
              <a:lnSpc>
                <a:spcPct val="107000"/>
              </a:lnSpc>
              <a:spcAft>
                <a:spcPts val="800"/>
              </a:spcAft>
            </a:pPr>
            <a:r>
              <a:rPr lang="en-US" dirty="0">
                <a:solidFill>
                  <a:srgbClr val="FF0000"/>
                </a:solidFill>
                <a:latin typeface="Century Gothic" panose="020B0502020202020204" pitchFamily="34" charset="0"/>
                <a:ea typeface="Calibri" panose="020F0502020204030204" pitchFamily="34" charset="0"/>
                <a:cs typeface="Times New Roman" panose="02020603050405020304" pitchFamily="18" charset="0"/>
              </a:rPr>
              <a:t>According to a study* Twitter has about 330 million monthly users </a:t>
            </a:r>
            <a:endParaRPr lang="en-US"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AutoShape 2">
            <a:extLst>
              <a:ext uri="{FF2B5EF4-FFF2-40B4-BE49-F238E27FC236}">
                <a16:creationId xmlns:a16="http://schemas.microsoft.com/office/drawing/2014/main" id="{6B7C250D-147A-D44A-BDB1-BD6C5E727A5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a:extLst>
              <a:ext uri="{FF2B5EF4-FFF2-40B4-BE49-F238E27FC236}">
                <a16:creationId xmlns:a16="http://schemas.microsoft.com/office/drawing/2014/main" id="{F594CA3D-ED57-424C-B12F-097A801A37E7}"/>
              </a:ext>
            </a:extLst>
          </p:cNvPr>
          <p:cNvPicPr>
            <a:picLocks noChangeAspect="1"/>
          </p:cNvPicPr>
          <p:nvPr/>
        </p:nvPicPr>
        <p:blipFill>
          <a:blip r:embed="rId2"/>
          <a:stretch>
            <a:fillRect/>
          </a:stretch>
        </p:blipFill>
        <p:spPr>
          <a:xfrm>
            <a:off x="3556000" y="3642404"/>
            <a:ext cx="4775200" cy="2616200"/>
          </a:xfrm>
          <a:prstGeom prst="rect">
            <a:avLst/>
          </a:prstGeom>
        </p:spPr>
      </p:pic>
    </p:spTree>
    <p:extLst>
      <p:ext uri="{BB962C8B-B14F-4D97-AF65-F5344CB8AC3E}">
        <p14:creationId xmlns:p14="http://schemas.microsoft.com/office/powerpoint/2010/main" val="2324499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381000" y="1447800"/>
            <a:ext cx="11108618" cy="54864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spcBef>
                <a:spcPts val="0"/>
              </a:spcBef>
              <a:buNone/>
            </a:pPr>
            <a:r>
              <a:rPr lang="en-IN" sz="2000" b="1" dirty="0">
                <a:cs typeface="Garamond"/>
              </a:rPr>
              <a:t>Background</a:t>
            </a:r>
          </a:p>
          <a:p>
            <a:pPr>
              <a:lnSpc>
                <a:spcPct val="125000"/>
              </a:lnSpc>
              <a:spcBef>
                <a:spcPts val="0"/>
              </a:spcBef>
            </a:pPr>
            <a:r>
              <a:rPr lang="en-IN" dirty="0"/>
              <a:t>Sentiment analysis is the automated process of identifying and classifying subjective information in text data.</a:t>
            </a:r>
          </a:p>
          <a:p>
            <a:pPr>
              <a:lnSpc>
                <a:spcPct val="125000"/>
              </a:lnSpc>
              <a:spcBef>
                <a:spcPts val="0"/>
              </a:spcBef>
            </a:pPr>
            <a:r>
              <a:rPr lang="en-IN" dirty="0"/>
              <a:t>Since sentiment analysis tools are able to sort Twitter data automatically 24/7, quickly and accurately, you can gain up-to-the-minute insights from your social mentions.</a:t>
            </a:r>
          </a:p>
          <a:p>
            <a:pPr>
              <a:lnSpc>
                <a:spcPct val="125000"/>
              </a:lnSpc>
              <a:spcBef>
                <a:spcPts val="0"/>
              </a:spcBef>
            </a:pPr>
            <a:r>
              <a:rPr lang="en-IN" dirty="0"/>
              <a:t>Performing Twitter sentiment analysis can help you quickly understand the tone and context of those social mentions.</a:t>
            </a:r>
          </a:p>
          <a:p>
            <a:pPr marL="0" indent="0">
              <a:spcBef>
                <a:spcPts val="0"/>
              </a:spcBef>
              <a:buFont typeface="Wingdings 3" charset="2"/>
              <a:buNone/>
            </a:pPr>
            <a:endParaRPr lang="en-IN" sz="2400" b="1" dirty="0">
              <a:cs typeface="Garamond"/>
            </a:endParaRPr>
          </a:p>
          <a:p>
            <a:pPr marL="0" indent="0">
              <a:spcBef>
                <a:spcPts val="0"/>
              </a:spcBef>
              <a:buFont typeface="Wingdings 3" charset="2"/>
              <a:buNone/>
            </a:pPr>
            <a:r>
              <a:rPr lang="en-IN" sz="2400" b="1" dirty="0">
                <a:cs typeface="Garamond"/>
              </a:rPr>
              <a:t>Objective</a:t>
            </a:r>
          </a:p>
          <a:p>
            <a:r>
              <a:rPr lang="en-IN" dirty="0"/>
              <a:t>Twitter sentiment analysis allows you to listen to the customers and understand what they need. By introducing sentiment analysis tools into your workflows, you can automatically organize unstructured information (which includes Twitter data) in real-time, at scale, and accurately:</a:t>
            </a:r>
          </a:p>
          <a:p>
            <a:endParaRPr lang="en-IN" dirty="0"/>
          </a:p>
          <a:p>
            <a:pPr marL="0" indent="0">
              <a:spcBef>
                <a:spcPts val="0"/>
              </a:spcBef>
              <a:buFont typeface="Wingdings 3" charset="2"/>
              <a:buNone/>
            </a:pPr>
            <a:endParaRPr lang="en-IN" sz="2400" b="1" dirty="0">
              <a:cs typeface="Garamond"/>
            </a:endParaRPr>
          </a:p>
        </p:txBody>
      </p:sp>
      <p:sp>
        <p:nvSpPr>
          <p:cNvPr id="4" name="Rectangle 3"/>
          <p:cNvSpPr/>
          <p:nvPr/>
        </p:nvSpPr>
        <p:spPr>
          <a:xfrm>
            <a:off x="228600" y="4343400"/>
            <a:ext cx="11582400" cy="8382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25115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Benefits</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304800" y="1143000"/>
            <a:ext cx="11108618" cy="2362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fontAlgn="base"/>
            <a:r>
              <a:rPr lang="en-IN" b="1" dirty="0"/>
              <a:t>Business: </a:t>
            </a:r>
            <a:r>
              <a:rPr lang="en-IN" dirty="0"/>
              <a:t>In marketing field companies use it to develop their strategies, to understand customers’ feelings towards products or brand, how people respond to their campaigns or product launches and why consumers don’t buy some products.</a:t>
            </a:r>
          </a:p>
          <a:p>
            <a:pPr fontAlgn="base"/>
            <a:r>
              <a:rPr lang="en-IN" b="1" dirty="0"/>
              <a:t>Politics: </a:t>
            </a:r>
            <a:r>
              <a:rPr lang="en-IN" dirty="0"/>
              <a:t>In political field, it is used to keep track of political view, to detect consistency and inconsistency between statements and actions at the government level. It can be used to predict election results as well!</a:t>
            </a:r>
          </a:p>
          <a:p>
            <a:pPr fontAlgn="base"/>
            <a:r>
              <a:rPr lang="en-IN" b="1" dirty="0"/>
              <a:t>Public Actions: </a:t>
            </a:r>
            <a:r>
              <a:rPr lang="en-IN" dirty="0"/>
              <a:t>Sentiment analysis also is used to monitor and analyse social phenomena, for the spotting of potentially dangerous situations and determining the general mood of the blogosphere.</a:t>
            </a:r>
          </a:p>
          <a:p>
            <a:pPr marL="0" indent="0">
              <a:spcBef>
                <a:spcPts val="0"/>
              </a:spcBef>
              <a:buFont typeface="Wingdings 3" charset="2"/>
              <a:buNone/>
            </a:pPr>
            <a:endParaRPr lang="en-IN" sz="2400" b="1" dirty="0">
              <a:cs typeface="Garamond"/>
            </a:endParaRPr>
          </a:p>
        </p:txBody>
      </p:sp>
    </p:spTree>
    <p:extLst>
      <p:ext uri="{BB962C8B-B14F-4D97-AF65-F5344CB8AC3E}">
        <p14:creationId xmlns:p14="http://schemas.microsoft.com/office/powerpoint/2010/main" val="3206938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Understanding of Machine Learning( Pipeline)</a:t>
            </a:r>
            <a:endParaRPr lang="en-US" dirty="0"/>
          </a:p>
        </p:txBody>
      </p:sp>
      <p:sp>
        <p:nvSpPr>
          <p:cNvPr id="5" name="Line 10"/>
          <p:cNvSpPr>
            <a:spLocks noChangeShapeType="1"/>
          </p:cNvSpPr>
          <p:nvPr/>
        </p:nvSpPr>
        <p:spPr bwMode="auto">
          <a:xfrm flipV="1">
            <a:off x="6855218" y="2380237"/>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6" name="Line 10"/>
          <p:cNvSpPr>
            <a:spLocks noChangeShapeType="1"/>
          </p:cNvSpPr>
          <p:nvPr/>
        </p:nvSpPr>
        <p:spPr bwMode="auto">
          <a:xfrm flipV="1">
            <a:off x="4547617" y="2365635"/>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7" name="Line 10"/>
          <p:cNvSpPr>
            <a:spLocks noChangeShapeType="1"/>
          </p:cNvSpPr>
          <p:nvPr/>
        </p:nvSpPr>
        <p:spPr bwMode="auto">
          <a:xfrm flipV="1">
            <a:off x="1942755" y="2098452"/>
            <a:ext cx="4927301" cy="4046506"/>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8" name="Line 10"/>
          <p:cNvSpPr>
            <a:spLocks noChangeShapeType="1"/>
          </p:cNvSpPr>
          <p:nvPr/>
        </p:nvSpPr>
        <p:spPr bwMode="auto">
          <a:xfrm>
            <a:off x="1180136" y="5633954"/>
            <a:ext cx="8627738" cy="1705"/>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9" name="Line 10"/>
          <p:cNvSpPr>
            <a:spLocks noChangeShapeType="1"/>
          </p:cNvSpPr>
          <p:nvPr/>
        </p:nvSpPr>
        <p:spPr bwMode="auto">
          <a:xfrm flipV="1">
            <a:off x="1180136" y="4359992"/>
            <a:ext cx="9851627" cy="60680"/>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10" name="Line 10"/>
          <p:cNvSpPr>
            <a:spLocks noChangeShapeType="1"/>
          </p:cNvSpPr>
          <p:nvPr/>
        </p:nvSpPr>
        <p:spPr bwMode="auto">
          <a:xfrm flipV="1">
            <a:off x="1175442" y="3235858"/>
            <a:ext cx="10606034" cy="44090"/>
          </a:xfrm>
          <a:prstGeom prst="line">
            <a:avLst/>
          </a:prstGeom>
          <a:noFill/>
          <a:ln w="19050">
            <a:solidFill>
              <a:schemeClr val="bg1">
                <a:lumMod val="50000"/>
              </a:schemeClr>
            </a:solidFill>
            <a:round/>
            <a:headEnd/>
            <a:tailEnd type="triangle" w="lg" len="lg"/>
          </a:ln>
          <a:extLst>
            <a:ext uri="{909E8E84-426E-40DD-AFC4-6F175D3DCCD1}">
              <a14:hiddenFill xmlns:a14="http://schemas.microsoft.com/office/drawing/2010/main">
                <a:noFill/>
              </a14:hiddenFill>
            </a:ext>
          </a:extLst>
        </p:spPr>
        <p:txBody>
          <a:bodyPr/>
          <a:lstStyle/>
          <a:p>
            <a:endParaRPr lang="en-IN"/>
          </a:p>
        </p:txBody>
      </p:sp>
      <p:sp>
        <p:nvSpPr>
          <p:cNvPr id="12" name="Line 4"/>
          <p:cNvSpPr>
            <a:spLocks noChangeShapeType="1"/>
          </p:cNvSpPr>
          <p:nvPr/>
        </p:nvSpPr>
        <p:spPr bwMode="auto">
          <a:xfrm flipV="1">
            <a:off x="1172947" y="2519408"/>
            <a:ext cx="0" cy="3733800"/>
          </a:xfrm>
          <a:prstGeom prst="line">
            <a:avLst/>
          </a:prstGeom>
          <a:noFill/>
          <a:ln w="25400">
            <a:solidFill>
              <a:srgbClr val="00B050"/>
            </a:solidFill>
            <a:round/>
            <a:headEnd/>
            <a:tailEnd type="triangle" w="lg" len="lg"/>
          </a:ln>
          <a:extLst>
            <a:ext uri="{909E8E84-426E-40DD-AFC4-6F175D3DCCD1}">
              <a14:hiddenFill xmlns:a14="http://schemas.microsoft.com/office/drawing/2010/main">
                <a:noFill/>
              </a14:hiddenFill>
            </a:ext>
          </a:extLst>
        </p:spPr>
        <p:txBody>
          <a:bodyPr/>
          <a:lstStyle/>
          <a:p>
            <a:endParaRPr lang="en-IN">
              <a:solidFill>
                <a:srgbClr val="00B050"/>
              </a:solidFill>
            </a:endParaRPr>
          </a:p>
        </p:txBody>
      </p:sp>
      <p:sp>
        <p:nvSpPr>
          <p:cNvPr id="13" name="Line 5"/>
          <p:cNvSpPr>
            <a:spLocks noChangeShapeType="1"/>
          </p:cNvSpPr>
          <p:nvPr/>
        </p:nvSpPr>
        <p:spPr bwMode="auto">
          <a:xfrm flipV="1">
            <a:off x="1949529" y="6424432"/>
            <a:ext cx="7745802" cy="6909"/>
          </a:xfrm>
          <a:prstGeom prst="line">
            <a:avLst/>
          </a:prstGeom>
          <a:noFill/>
          <a:ln w="25400">
            <a:solidFill>
              <a:srgbClr val="00B050"/>
            </a:solidFill>
            <a:round/>
            <a:headEnd/>
            <a:tailEnd type="triangle" w="lg" len="lg"/>
          </a:ln>
          <a:extLst>
            <a:ext uri="{909E8E84-426E-40DD-AFC4-6F175D3DCCD1}">
              <a14:hiddenFill xmlns:a14="http://schemas.microsoft.com/office/drawing/2010/main">
                <a:noFill/>
              </a14:hiddenFill>
            </a:ext>
          </a:extLst>
        </p:spPr>
        <p:txBody>
          <a:bodyPr/>
          <a:lstStyle/>
          <a:p>
            <a:endParaRPr lang="en-IN">
              <a:solidFill>
                <a:srgbClr val="00B050"/>
              </a:solidFill>
            </a:endParaRPr>
          </a:p>
        </p:txBody>
      </p:sp>
      <p:sp>
        <p:nvSpPr>
          <p:cNvPr id="14" name="Text Box 6"/>
          <p:cNvSpPr txBox="1">
            <a:spLocks noChangeArrowheads="1"/>
          </p:cNvSpPr>
          <p:nvPr/>
        </p:nvSpPr>
        <p:spPr bwMode="auto">
          <a:xfrm>
            <a:off x="547472" y="2182858"/>
            <a:ext cx="1693862" cy="33655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1600" b="1" dirty="0">
                <a:solidFill>
                  <a:srgbClr val="00B050"/>
                </a:solidFill>
                <a:latin typeface="Arial" panose="020B0604020202020204" pitchFamily="34" charset="0"/>
              </a:rPr>
              <a:t>Connectedness</a:t>
            </a:r>
          </a:p>
        </p:txBody>
      </p:sp>
      <p:sp>
        <p:nvSpPr>
          <p:cNvPr id="15" name="Text Box 7"/>
          <p:cNvSpPr txBox="1">
            <a:spLocks noChangeArrowheads="1"/>
          </p:cNvSpPr>
          <p:nvPr/>
        </p:nvSpPr>
        <p:spPr bwMode="auto">
          <a:xfrm>
            <a:off x="868148" y="6221457"/>
            <a:ext cx="993763" cy="338554"/>
          </a:xfrm>
          <a:prstGeom prst="rect">
            <a:avLst/>
          </a:prstGeom>
          <a:noFill/>
          <a:ln w="9525">
            <a:solidFill>
              <a:srgbClr val="000000"/>
            </a:solidFill>
            <a:miter lim="800000"/>
            <a:headEnd/>
            <a:tailEnd/>
          </a:ln>
          <a:effectLst>
            <a:prstShdw prst="shdw17" dist="17961" dir="2700000">
              <a:srgbClr val="006E99"/>
            </a:prstShdw>
          </a:effectLst>
          <a:extLst>
            <a:ext uri="{909E8E84-426E-40DD-AFC4-6F175D3DCCD1}">
              <a14:hiddenFill xmlns:a14="http://schemas.microsoft.com/office/drawing/2010/main">
                <a:solidFill>
                  <a:srgbClr val="FFFFFF"/>
                </a:solidFill>
              </a14:hiddenFill>
            </a:ext>
          </a:extLst>
        </p:spPr>
        <p:txBody>
          <a:bodyPr wrap="square">
            <a:spAutoFit/>
          </a:bodyPr>
          <a:lstStyle/>
          <a:p>
            <a:pPr algn="ctr"/>
            <a:r>
              <a:rPr lang="en-US" altLang="en-US" sz="1600" b="1" dirty="0">
                <a:solidFill>
                  <a:srgbClr val="00B050"/>
                </a:solidFill>
                <a:latin typeface="Arial" panose="020B0604020202020204" pitchFamily="34" charset="0"/>
              </a:rPr>
              <a:t>Data</a:t>
            </a:r>
          </a:p>
        </p:txBody>
      </p:sp>
      <p:sp>
        <p:nvSpPr>
          <p:cNvPr id="16" name="Text Box 8"/>
          <p:cNvSpPr txBox="1">
            <a:spLocks noChangeArrowheads="1"/>
          </p:cNvSpPr>
          <p:nvPr/>
        </p:nvSpPr>
        <p:spPr bwMode="auto">
          <a:xfrm>
            <a:off x="9851638" y="6221457"/>
            <a:ext cx="1616075" cy="33655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en-US" sz="1600" b="1" dirty="0">
                <a:solidFill>
                  <a:srgbClr val="00B050"/>
                </a:solidFill>
                <a:latin typeface="Arial" panose="020B0604020202020204" pitchFamily="34" charset="0"/>
              </a:rPr>
              <a:t>Understanding</a:t>
            </a:r>
          </a:p>
        </p:txBody>
      </p:sp>
      <p:sp>
        <p:nvSpPr>
          <p:cNvPr id="17" name="Rectangle 12"/>
          <p:cNvSpPr>
            <a:spLocks noChangeArrowheads="1"/>
          </p:cNvSpPr>
          <p:nvPr/>
        </p:nvSpPr>
        <p:spPr bwMode="auto">
          <a:xfrm>
            <a:off x="591729" y="1021500"/>
            <a:ext cx="10988042" cy="877163"/>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r>
              <a:rPr lang="en-IN" sz="1600" dirty="0"/>
              <a:t>Extracting Knowledge hidden in large volumes of data</a:t>
            </a:r>
          </a:p>
          <a:p>
            <a:r>
              <a:rPr lang="en-IN" sz="1600" dirty="0"/>
              <a:t>Identifying potentially useful and understandable data  - Which data set will give hidden pattern</a:t>
            </a:r>
          </a:p>
          <a:p>
            <a:pPr eaLnBrk="0" hangingPunct="0"/>
            <a:r>
              <a:rPr lang="en-US" altLang="en-US" sz="1900" dirty="0">
                <a:solidFill>
                  <a:srgbClr val="C00000"/>
                </a:solidFill>
                <a:latin typeface="Century Gothic" panose="020B0502020202020204" pitchFamily="34" charset="0"/>
              </a:rPr>
              <a:t>KDD – Knowledge Discovery in Database/Dataset</a:t>
            </a:r>
            <a:endParaRPr lang="en-GB" altLang="en-US" sz="1900" b="1" dirty="0">
              <a:solidFill>
                <a:srgbClr val="C00000"/>
              </a:solidFill>
              <a:latin typeface="Century Gothic" panose="020B0502020202020204" pitchFamily="34" charset="0"/>
            </a:endParaRPr>
          </a:p>
        </p:txBody>
      </p:sp>
      <p:sp>
        <p:nvSpPr>
          <p:cNvPr id="18" name="Text Box 14"/>
          <p:cNvSpPr txBox="1">
            <a:spLocks noChangeArrowheads="1"/>
          </p:cNvSpPr>
          <p:nvPr/>
        </p:nvSpPr>
        <p:spPr bwMode="auto">
          <a:xfrm>
            <a:off x="4239871" y="3648962"/>
            <a:ext cx="1521570" cy="384721"/>
          </a:xfrm>
          <a:prstGeom prst="rect">
            <a:avLst/>
          </a:prstGeom>
          <a:solidFill>
            <a:schemeClr val="accent2">
              <a:lumMod val="20000"/>
              <a:lumOff val="80000"/>
            </a:schemeClr>
          </a:solidFill>
          <a:ln>
            <a:solidFill>
              <a:schemeClr val="bg1"/>
            </a:solidFill>
            <a:headEnd/>
            <a:tailEnd/>
          </a:ln>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Knowledge</a:t>
            </a:r>
          </a:p>
        </p:txBody>
      </p:sp>
      <p:sp>
        <p:nvSpPr>
          <p:cNvPr id="19" name="Text Box 15"/>
          <p:cNvSpPr txBox="1">
            <a:spLocks noChangeArrowheads="1"/>
          </p:cNvSpPr>
          <p:nvPr/>
        </p:nvSpPr>
        <p:spPr bwMode="auto">
          <a:xfrm>
            <a:off x="5765271" y="2577679"/>
            <a:ext cx="1114408" cy="384721"/>
          </a:xfrm>
          <a:prstGeom prst="rect">
            <a:avLst/>
          </a:prstGeom>
          <a:solidFill>
            <a:schemeClr val="accent2">
              <a:lumMod val="20000"/>
              <a:lumOff val="80000"/>
            </a:schemeClr>
          </a:solidFill>
          <a:ln>
            <a:solidFill>
              <a:schemeClr val="bg1"/>
            </a:solidFill>
            <a:headEnd/>
            <a:tailEnd/>
          </a:ln>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Wisdom</a:t>
            </a:r>
          </a:p>
        </p:txBody>
      </p:sp>
      <p:sp>
        <p:nvSpPr>
          <p:cNvPr id="20" name="Text Box 16"/>
          <p:cNvSpPr txBox="1">
            <a:spLocks noChangeArrowheads="1"/>
          </p:cNvSpPr>
          <p:nvPr/>
        </p:nvSpPr>
        <p:spPr bwMode="auto">
          <a:xfrm>
            <a:off x="2964541" y="5370233"/>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Relations</a:t>
            </a:r>
          </a:p>
        </p:txBody>
      </p:sp>
      <p:sp>
        <p:nvSpPr>
          <p:cNvPr id="21" name="Text Box 17"/>
          <p:cNvSpPr txBox="1">
            <a:spLocks noChangeArrowheads="1"/>
          </p:cNvSpPr>
          <p:nvPr/>
        </p:nvSpPr>
        <p:spPr bwMode="auto">
          <a:xfrm>
            <a:off x="4458609" y="4130563"/>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Pattern</a:t>
            </a:r>
          </a:p>
        </p:txBody>
      </p:sp>
      <p:sp>
        <p:nvSpPr>
          <p:cNvPr id="22" name="Text Box 18"/>
          <p:cNvSpPr txBox="1">
            <a:spLocks noChangeArrowheads="1"/>
          </p:cNvSpPr>
          <p:nvPr/>
        </p:nvSpPr>
        <p:spPr bwMode="auto">
          <a:xfrm>
            <a:off x="5975331" y="3012179"/>
            <a:ext cx="1495922" cy="523220"/>
          </a:xfrm>
          <a:prstGeom prst="rect">
            <a:avLst/>
          </a:prstGeom>
          <a:noFill/>
          <a:ln>
            <a:noFill/>
          </a:ln>
          <a:effectLst>
            <a:prstShdw prst="shdw17" dist="17961" dir="2700000">
              <a:srgbClr val="006E99"/>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en-US" sz="1400" b="1" i="1" dirty="0">
                <a:solidFill>
                  <a:srgbClr val="00B050"/>
                </a:solidFill>
                <a:latin typeface="Arial" panose="020B0604020202020204" pitchFamily="34" charset="0"/>
              </a:rPr>
              <a:t>Understanding </a:t>
            </a:r>
          </a:p>
          <a:p>
            <a:pPr algn="ctr"/>
            <a:r>
              <a:rPr lang="en-US" altLang="en-US" sz="1400" b="1" i="1" dirty="0">
                <a:solidFill>
                  <a:srgbClr val="00B050"/>
                </a:solidFill>
                <a:latin typeface="Arial" panose="020B0604020202020204" pitchFamily="34" charset="0"/>
              </a:rPr>
              <a:t>Principles</a:t>
            </a:r>
          </a:p>
        </p:txBody>
      </p:sp>
      <p:sp>
        <p:nvSpPr>
          <p:cNvPr id="23" name="Slide Number Placeholder 3"/>
          <p:cNvSpPr txBox="1">
            <a:spLocks/>
          </p:cNvSpPr>
          <p:nvPr/>
        </p:nvSpPr>
        <p:spPr>
          <a:xfrm>
            <a:off x="9943710" y="6480298"/>
            <a:ext cx="21336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sp>
        <p:nvSpPr>
          <p:cNvPr id="24" name="Rectangle 23"/>
          <p:cNvSpPr/>
          <p:nvPr/>
        </p:nvSpPr>
        <p:spPr>
          <a:xfrm>
            <a:off x="547472" y="914400"/>
            <a:ext cx="11234004" cy="571499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p:cNvSpPr txBox="1"/>
          <p:nvPr/>
        </p:nvSpPr>
        <p:spPr>
          <a:xfrm>
            <a:off x="757436" y="5322746"/>
            <a:ext cx="2224756" cy="307777"/>
          </a:xfrm>
          <a:prstGeom prst="rect">
            <a:avLst/>
          </a:prstGeom>
          <a:noFill/>
        </p:spPr>
        <p:txBody>
          <a:bodyPr wrap="square" rtlCol="0">
            <a:spAutoFit/>
          </a:bodyPr>
          <a:lstStyle/>
          <a:p>
            <a:pPr algn="ctr"/>
            <a:r>
              <a:rPr lang="en-IN" sz="1400" b="1" dirty="0">
                <a:solidFill>
                  <a:schemeClr val="bg1">
                    <a:lumMod val="50000"/>
                  </a:schemeClr>
                </a:solidFill>
                <a:latin typeface="Century Gothic" panose="020B0502020202020204" pitchFamily="34" charset="0"/>
              </a:rPr>
              <a:t>KDD Analysis</a:t>
            </a:r>
            <a:endParaRPr lang="en-IN" b="1" dirty="0">
              <a:solidFill>
                <a:schemeClr val="bg1">
                  <a:lumMod val="50000"/>
                </a:schemeClr>
              </a:solidFill>
              <a:latin typeface="Century Gothic" panose="020B0502020202020204" pitchFamily="34" charset="0"/>
            </a:endParaRPr>
          </a:p>
        </p:txBody>
      </p:sp>
      <p:sp>
        <p:nvSpPr>
          <p:cNvPr id="26" name="TextBox 25"/>
          <p:cNvSpPr txBox="1"/>
          <p:nvPr/>
        </p:nvSpPr>
        <p:spPr>
          <a:xfrm>
            <a:off x="3628853" y="3004715"/>
            <a:ext cx="2063455" cy="307777"/>
          </a:xfrm>
          <a:prstGeom prst="rect">
            <a:avLst/>
          </a:prstGeom>
          <a:noFill/>
        </p:spPr>
        <p:txBody>
          <a:bodyPr wrap="square" rtlCol="0">
            <a:spAutoFit/>
          </a:bodyPr>
          <a:lstStyle/>
          <a:p>
            <a:pPr algn="ctr"/>
            <a:r>
              <a:rPr lang="en-IN" sz="1400" b="1" dirty="0">
                <a:solidFill>
                  <a:schemeClr val="bg1">
                    <a:lumMod val="50000"/>
                  </a:schemeClr>
                </a:solidFill>
                <a:latin typeface="Century Gothic" panose="020B0502020202020204" pitchFamily="34" charset="0"/>
              </a:rPr>
              <a:t>KDD Analysis</a:t>
            </a:r>
          </a:p>
        </p:txBody>
      </p:sp>
      <p:grpSp>
        <p:nvGrpSpPr>
          <p:cNvPr id="27" name="Group 26"/>
          <p:cNvGrpSpPr/>
          <p:nvPr/>
        </p:nvGrpSpPr>
        <p:grpSpPr>
          <a:xfrm>
            <a:off x="6821293" y="1711587"/>
            <a:ext cx="764697" cy="672911"/>
            <a:chOff x="6843206" y="2216855"/>
            <a:chExt cx="764697" cy="672911"/>
          </a:xfrm>
        </p:grpSpPr>
        <p:pic>
          <p:nvPicPr>
            <p:cNvPr id="28" name="Image 102" descr="imagvve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24893" y="2216855"/>
              <a:ext cx="570183" cy="444473"/>
            </a:xfrm>
            <a:prstGeom prst="rect">
              <a:avLst/>
            </a:prstGeom>
          </p:spPr>
        </p:pic>
        <p:sp>
          <p:nvSpPr>
            <p:cNvPr id="29" name="TextBox 28"/>
            <p:cNvSpPr txBox="1"/>
            <p:nvPr/>
          </p:nvSpPr>
          <p:spPr>
            <a:xfrm>
              <a:off x="6843206" y="2520434"/>
              <a:ext cx="764697" cy="369332"/>
            </a:xfrm>
            <a:prstGeom prst="rect">
              <a:avLst/>
            </a:prstGeom>
            <a:noFill/>
          </p:spPr>
          <p:txBody>
            <a:bodyPr wrap="none" rtlCol="0">
              <a:spAutoFit/>
            </a:bodyPr>
            <a:lstStyle/>
            <a:p>
              <a:r>
                <a:rPr lang="en-IN" dirty="0"/>
                <a:t>Target</a:t>
              </a:r>
            </a:p>
          </p:txBody>
        </p:sp>
      </p:grpSp>
      <p:sp>
        <p:nvSpPr>
          <p:cNvPr id="30" name="Oval 29"/>
          <p:cNvSpPr/>
          <p:nvPr/>
        </p:nvSpPr>
        <p:spPr>
          <a:xfrm>
            <a:off x="7051799" y="5220363"/>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600" b="1" dirty="0">
              <a:solidFill>
                <a:schemeClr val="tx1"/>
              </a:solidFill>
            </a:endParaRPr>
          </a:p>
          <a:p>
            <a:pPr algn="ctr"/>
            <a:r>
              <a:rPr lang="en-IN" sz="1600" b="1" dirty="0">
                <a:solidFill>
                  <a:schemeClr val="tx1"/>
                </a:solidFill>
              </a:rPr>
              <a:t>What has happened</a:t>
            </a:r>
          </a:p>
          <a:p>
            <a:pPr algn="ctr"/>
            <a:endParaRPr lang="en-IN" sz="1600" b="1" dirty="0">
              <a:solidFill>
                <a:schemeClr val="tx1"/>
              </a:solidFill>
            </a:endParaRPr>
          </a:p>
        </p:txBody>
      </p:sp>
      <p:sp>
        <p:nvSpPr>
          <p:cNvPr id="31" name="Oval 30"/>
          <p:cNvSpPr/>
          <p:nvPr/>
        </p:nvSpPr>
        <p:spPr>
          <a:xfrm>
            <a:off x="8536503" y="3980693"/>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rPr>
              <a:t>What could happen</a:t>
            </a:r>
          </a:p>
        </p:txBody>
      </p:sp>
      <p:sp>
        <p:nvSpPr>
          <p:cNvPr id="32" name="Oval 31"/>
          <p:cNvSpPr/>
          <p:nvPr/>
        </p:nvSpPr>
        <p:spPr>
          <a:xfrm>
            <a:off x="9933072" y="2862309"/>
            <a:ext cx="1554480" cy="822960"/>
          </a:xfrm>
          <a:prstGeom prst="ellipse">
            <a:avLst/>
          </a:prstGeom>
          <a:solidFill>
            <a:schemeClr val="accent6">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b="1" dirty="0">
                <a:solidFill>
                  <a:schemeClr val="tx1"/>
                </a:solidFill>
              </a:rPr>
              <a:t>What Should be done</a:t>
            </a:r>
          </a:p>
        </p:txBody>
      </p:sp>
      <p:sp>
        <p:nvSpPr>
          <p:cNvPr id="33" name="TextBox 32"/>
          <p:cNvSpPr txBox="1"/>
          <p:nvPr/>
        </p:nvSpPr>
        <p:spPr>
          <a:xfrm>
            <a:off x="4790101" y="5308678"/>
            <a:ext cx="142439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Descriptive</a:t>
            </a:r>
          </a:p>
          <a:p>
            <a:pPr algn="ctr"/>
            <a:r>
              <a:rPr lang="en-IN" b="1" dirty="0">
                <a:solidFill>
                  <a:srgbClr val="002060"/>
                </a:solidFill>
                <a:latin typeface="Century Gothic" panose="020B0502020202020204" pitchFamily="34" charset="0"/>
              </a:rPr>
              <a:t>Analysis</a:t>
            </a:r>
          </a:p>
        </p:txBody>
      </p:sp>
      <p:sp>
        <p:nvSpPr>
          <p:cNvPr id="34" name="TextBox 33"/>
          <p:cNvSpPr txBox="1"/>
          <p:nvPr/>
        </p:nvSpPr>
        <p:spPr>
          <a:xfrm>
            <a:off x="6267208" y="4069008"/>
            <a:ext cx="142439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Predictive</a:t>
            </a:r>
          </a:p>
          <a:p>
            <a:pPr algn="ctr"/>
            <a:r>
              <a:rPr lang="en-IN" b="1" dirty="0">
                <a:solidFill>
                  <a:srgbClr val="002060"/>
                </a:solidFill>
                <a:latin typeface="Century Gothic" panose="020B0502020202020204" pitchFamily="34" charset="0"/>
              </a:rPr>
              <a:t>Analysis</a:t>
            </a:r>
          </a:p>
        </p:txBody>
      </p:sp>
      <p:sp>
        <p:nvSpPr>
          <p:cNvPr id="35" name="TextBox 34"/>
          <p:cNvSpPr txBox="1"/>
          <p:nvPr/>
        </p:nvSpPr>
        <p:spPr>
          <a:xfrm>
            <a:off x="7674525" y="2950624"/>
            <a:ext cx="1588968" cy="646331"/>
          </a:xfrm>
          <a:prstGeom prst="rect">
            <a:avLst/>
          </a:prstGeom>
          <a:solidFill>
            <a:schemeClr val="accent5">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square" rtlCol="0">
            <a:spAutoFit/>
          </a:bodyPr>
          <a:lstStyle/>
          <a:p>
            <a:pPr algn="ctr"/>
            <a:r>
              <a:rPr lang="en-IN" b="1" dirty="0">
                <a:solidFill>
                  <a:srgbClr val="002060"/>
                </a:solidFill>
                <a:latin typeface="Century Gothic" panose="020B0502020202020204" pitchFamily="34" charset="0"/>
              </a:rPr>
              <a:t>Prescriptive</a:t>
            </a:r>
          </a:p>
          <a:p>
            <a:pPr algn="ctr"/>
            <a:r>
              <a:rPr lang="en-IN" b="1" dirty="0">
                <a:solidFill>
                  <a:srgbClr val="002060"/>
                </a:solidFill>
                <a:latin typeface="Century Gothic" panose="020B0502020202020204" pitchFamily="34" charset="0"/>
              </a:rPr>
              <a:t>Analysis</a:t>
            </a:r>
          </a:p>
        </p:txBody>
      </p:sp>
      <p:sp>
        <p:nvSpPr>
          <p:cNvPr id="36" name="Rectangle 35"/>
          <p:cNvSpPr/>
          <p:nvPr/>
        </p:nvSpPr>
        <p:spPr>
          <a:xfrm>
            <a:off x="1003365" y="4114510"/>
            <a:ext cx="3324850" cy="307777"/>
          </a:xfrm>
          <a:prstGeom prst="rect">
            <a:avLst/>
          </a:prstGeom>
        </p:spPr>
        <p:txBody>
          <a:bodyPr wrap="square">
            <a:spAutoFit/>
          </a:bodyPr>
          <a:lstStyle/>
          <a:p>
            <a:pPr algn="ctr"/>
            <a:r>
              <a:rPr lang="en-IN" sz="1400" b="1" dirty="0">
                <a:solidFill>
                  <a:schemeClr val="bg1">
                    <a:lumMod val="50000"/>
                  </a:schemeClr>
                </a:solidFill>
                <a:latin typeface="Century Gothic" panose="020B0502020202020204" pitchFamily="34" charset="0"/>
              </a:rPr>
              <a:t>KDD &amp; Data Mining Analysis</a:t>
            </a:r>
            <a:endParaRPr lang="en-US" sz="1400" dirty="0">
              <a:solidFill>
                <a:schemeClr val="bg1">
                  <a:lumMod val="50000"/>
                </a:schemeClr>
              </a:solidFill>
              <a:latin typeface="Century Gothic" panose="020B0502020202020204" pitchFamily="34" charset="0"/>
            </a:endParaRPr>
          </a:p>
        </p:txBody>
      </p:sp>
      <p:sp>
        <p:nvSpPr>
          <p:cNvPr id="37" name="Text Box 13"/>
          <p:cNvSpPr txBox="1">
            <a:spLocks noChangeArrowheads="1"/>
          </p:cNvSpPr>
          <p:nvPr/>
        </p:nvSpPr>
        <p:spPr bwMode="auto">
          <a:xfrm>
            <a:off x="2661054" y="4917468"/>
            <a:ext cx="1524776" cy="384721"/>
          </a:xfrm>
          <a:prstGeom prst="rect">
            <a:avLst/>
          </a:prstGeom>
          <a:solidFill>
            <a:schemeClr val="accent2">
              <a:lumMod val="20000"/>
              <a:lumOff val="80000"/>
            </a:schemeClr>
          </a:solidFill>
          <a:ln>
            <a:solidFill>
              <a:schemeClr val="bg1"/>
            </a:solidFill>
          </a:ln>
        </p:spPr>
        <p:style>
          <a:lnRef idx="2">
            <a:schemeClr val="accent3"/>
          </a:lnRef>
          <a:fillRef idx="1">
            <a:schemeClr val="lt1"/>
          </a:fillRef>
          <a:effectRef idx="0">
            <a:schemeClr val="accent3"/>
          </a:effectRef>
          <a:fontRef idx="minor">
            <a:schemeClr val="dk1"/>
          </a:fontRef>
        </p:style>
        <p:txBody>
          <a:bodyPr wrap="none">
            <a:spAutoFit/>
          </a:bodyPr>
          <a:lstStyle/>
          <a:p>
            <a:r>
              <a:rPr lang="en-US" altLang="en-US" sz="1900" b="1" dirty="0">
                <a:solidFill>
                  <a:srgbClr val="002060"/>
                </a:solidFill>
                <a:latin typeface="Century Gothic" panose="020B0502020202020204" pitchFamily="34" charset="0"/>
              </a:rPr>
              <a:t>Information</a:t>
            </a:r>
          </a:p>
        </p:txBody>
      </p:sp>
    </p:spTree>
    <p:extLst>
      <p:ext uri="{BB962C8B-B14F-4D97-AF65-F5344CB8AC3E}">
        <p14:creationId xmlns:p14="http://schemas.microsoft.com/office/powerpoint/2010/main" val="2495843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Steps</a:t>
            </a:r>
          </a:p>
        </p:txBody>
      </p:sp>
      <p:grpSp>
        <p:nvGrpSpPr>
          <p:cNvPr id="54" name="Group 53"/>
          <p:cNvGrpSpPr/>
          <p:nvPr/>
        </p:nvGrpSpPr>
        <p:grpSpPr>
          <a:xfrm>
            <a:off x="838200" y="1295400"/>
            <a:ext cx="9836015" cy="5119954"/>
            <a:chOff x="466531" y="152400"/>
            <a:chExt cx="11131415" cy="6643954"/>
          </a:xfrm>
        </p:grpSpPr>
        <p:sp>
          <p:nvSpPr>
            <p:cNvPr id="5" name="Right Arrow 4"/>
            <p:cNvSpPr/>
            <p:nvPr/>
          </p:nvSpPr>
          <p:spPr>
            <a:xfrm>
              <a:off x="466531" y="3657600"/>
              <a:ext cx="3367189" cy="156210"/>
            </a:xfrm>
            <a:prstGeom prst="rightArrow">
              <a:avLst/>
            </a:prstGeom>
            <a:solidFill>
              <a:schemeClr val="bg1">
                <a:lumMod val="50000"/>
              </a:scheme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p>
          </p:txBody>
        </p:sp>
        <p:sp>
          <p:nvSpPr>
            <p:cNvPr id="6" name="Rounded Rectangle 5"/>
            <p:cNvSpPr/>
            <p:nvPr/>
          </p:nvSpPr>
          <p:spPr>
            <a:xfrm>
              <a:off x="3909276" y="197739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Business </a:t>
              </a:r>
            </a:p>
            <a:p>
              <a:pPr algn="ctr"/>
              <a:r>
                <a:rPr lang="en-US" sz="1400" b="1" dirty="0"/>
                <a:t>Objectives</a:t>
              </a:r>
            </a:p>
          </p:txBody>
        </p:sp>
        <p:sp>
          <p:nvSpPr>
            <p:cNvPr id="7" name="Rounded Rectangle 6"/>
            <p:cNvSpPr/>
            <p:nvPr/>
          </p:nvSpPr>
          <p:spPr>
            <a:xfrm>
              <a:off x="3909276" y="32004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ML Objectives</a:t>
              </a:r>
            </a:p>
          </p:txBody>
        </p:sp>
        <p:sp>
          <p:nvSpPr>
            <p:cNvPr id="8" name="Rounded Rectangle 7"/>
            <p:cNvSpPr/>
            <p:nvPr/>
          </p:nvSpPr>
          <p:spPr>
            <a:xfrm>
              <a:off x="6477000" y="32004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dirty="0"/>
                <a:t>Build Model</a:t>
              </a:r>
            </a:p>
          </p:txBody>
        </p:sp>
        <p:sp>
          <p:nvSpPr>
            <p:cNvPr id="9" name="Rounded Rectangle 8"/>
            <p:cNvSpPr/>
            <p:nvPr/>
          </p:nvSpPr>
          <p:spPr>
            <a:xfrm>
              <a:off x="6477000" y="197739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Model </a:t>
              </a:r>
            </a:p>
            <a:p>
              <a:pPr algn="ctr"/>
              <a:r>
                <a:rPr lang="en-US" sz="1400" b="1" dirty="0"/>
                <a:t>Deployment</a:t>
              </a:r>
            </a:p>
          </p:txBody>
        </p:sp>
        <p:sp>
          <p:nvSpPr>
            <p:cNvPr id="10" name="Rounded Rectangle 9"/>
            <p:cNvSpPr/>
            <p:nvPr/>
          </p:nvSpPr>
          <p:spPr>
            <a:xfrm>
              <a:off x="5181600" y="838200"/>
              <a:ext cx="1752600" cy="613410"/>
            </a:xfrm>
            <a:prstGeom prst="roundRect">
              <a:avLst/>
            </a:prstGeom>
            <a:solidFill>
              <a:srgbClr val="00B05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sz="1400" b="1" dirty="0"/>
                <a:t>Monitoring</a:t>
              </a:r>
            </a:p>
          </p:txBody>
        </p:sp>
        <p:sp>
          <p:nvSpPr>
            <p:cNvPr id="11" name="Rounded Rectangle 10"/>
            <p:cNvSpPr/>
            <p:nvPr/>
          </p:nvSpPr>
          <p:spPr>
            <a:xfrm>
              <a:off x="6477000" y="4949190"/>
              <a:ext cx="1752600" cy="613410"/>
            </a:xfrm>
            <a:prstGeom prst="roundRect">
              <a:avLst/>
            </a:prstGeom>
            <a:solidFill>
              <a:srgbClr val="00B050"/>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b="1" dirty="0"/>
                <a:t>Data </a:t>
              </a:r>
            </a:p>
            <a:p>
              <a:pPr algn="ctr"/>
              <a:r>
                <a:rPr lang="en-US" sz="1400" dirty="0"/>
                <a:t>Modeling</a:t>
              </a:r>
            </a:p>
          </p:txBody>
        </p:sp>
        <p:sp>
          <p:nvSpPr>
            <p:cNvPr id="12" name="Rounded Rectangle 11"/>
            <p:cNvSpPr/>
            <p:nvPr/>
          </p:nvSpPr>
          <p:spPr>
            <a:xfrm>
              <a:off x="3909276" y="4421223"/>
              <a:ext cx="1752600" cy="573738"/>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Data Availability</a:t>
              </a:r>
            </a:p>
          </p:txBody>
        </p:sp>
        <p:sp>
          <p:nvSpPr>
            <p:cNvPr id="13" name="Rounded Rectangle 12"/>
            <p:cNvSpPr/>
            <p:nvPr/>
          </p:nvSpPr>
          <p:spPr>
            <a:xfrm>
              <a:off x="3909276" y="5239206"/>
              <a:ext cx="1752600" cy="529074"/>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Data Cleansing</a:t>
              </a:r>
            </a:p>
          </p:txBody>
        </p:sp>
        <p:sp>
          <p:nvSpPr>
            <p:cNvPr id="14" name="Rounded Rectangle 13"/>
            <p:cNvSpPr/>
            <p:nvPr/>
          </p:nvSpPr>
          <p:spPr>
            <a:xfrm>
              <a:off x="3905278" y="6019799"/>
              <a:ext cx="1752600" cy="573741"/>
            </a:xfrm>
            <a:prstGeom prst="roundRect">
              <a:avLst/>
            </a:prstGeom>
            <a:solidFill>
              <a:schemeClr val="accent1">
                <a:lumMod val="75000"/>
              </a:schemeClr>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      Data Transformation</a:t>
              </a:r>
            </a:p>
          </p:txBody>
        </p:sp>
        <p:sp>
          <p:nvSpPr>
            <p:cNvPr id="15" name="Rectangle 14"/>
            <p:cNvSpPr/>
            <p:nvPr/>
          </p:nvSpPr>
          <p:spPr>
            <a:xfrm>
              <a:off x="3733800" y="4343400"/>
              <a:ext cx="2133600"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16" name="Straight Arrow Connector 15"/>
            <p:cNvCxnSpPr>
              <a:stCxn id="6" idx="2"/>
              <a:endCxn id="7" idx="0"/>
            </p:cNvCxnSpPr>
            <p:nvPr/>
          </p:nvCxnSpPr>
          <p:spPr>
            <a:xfrm>
              <a:off x="4785576" y="2590800"/>
              <a:ext cx="0" cy="60960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endCxn id="6" idx="0"/>
            </p:cNvCxnSpPr>
            <p:nvPr/>
          </p:nvCxnSpPr>
          <p:spPr>
            <a:xfrm flipH="1">
              <a:off x="4785576" y="1451610"/>
              <a:ext cx="396024" cy="5257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7" idx="2"/>
              <a:endCxn id="15" idx="0"/>
            </p:cNvCxnSpPr>
            <p:nvPr/>
          </p:nvCxnSpPr>
          <p:spPr>
            <a:xfrm>
              <a:off x="4785576" y="3813810"/>
              <a:ext cx="15024" cy="52959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2" idx="2"/>
              <a:endCxn id="13" idx="0"/>
            </p:cNvCxnSpPr>
            <p:nvPr/>
          </p:nvCxnSpPr>
          <p:spPr>
            <a:xfrm>
              <a:off x="4785576" y="4994961"/>
              <a:ext cx="0" cy="24424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5867400" y="5122089"/>
              <a:ext cx="609600" cy="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15" idx="3"/>
            </p:cNvCxnSpPr>
            <p:nvPr/>
          </p:nvCxnSpPr>
          <p:spPr>
            <a:xfrm flipH="1">
              <a:off x="5867400" y="5486400"/>
              <a:ext cx="609600" cy="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1" idx="0"/>
              <a:endCxn id="8" idx="2"/>
            </p:cNvCxnSpPr>
            <p:nvPr/>
          </p:nvCxnSpPr>
          <p:spPr>
            <a:xfrm flipV="1">
              <a:off x="7353300" y="3813810"/>
              <a:ext cx="0" cy="11353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0"/>
              <a:endCxn id="9" idx="2"/>
            </p:cNvCxnSpPr>
            <p:nvPr/>
          </p:nvCxnSpPr>
          <p:spPr>
            <a:xfrm flipV="1">
              <a:off x="7353300" y="2590800"/>
              <a:ext cx="0" cy="60960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9" idx="0"/>
            </p:cNvCxnSpPr>
            <p:nvPr/>
          </p:nvCxnSpPr>
          <p:spPr>
            <a:xfrm flipH="1" flipV="1">
              <a:off x="6934201" y="1451610"/>
              <a:ext cx="419100" cy="525780"/>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Flowchart: Connector 24"/>
            <p:cNvSpPr/>
            <p:nvPr/>
          </p:nvSpPr>
          <p:spPr>
            <a:xfrm>
              <a:off x="3858461" y="4385362"/>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3</a:t>
              </a:r>
            </a:p>
          </p:txBody>
        </p:sp>
        <p:sp>
          <p:nvSpPr>
            <p:cNvPr id="26" name="Flowchart: Connector 25"/>
            <p:cNvSpPr/>
            <p:nvPr/>
          </p:nvSpPr>
          <p:spPr>
            <a:xfrm>
              <a:off x="3832504" y="5941358"/>
              <a:ext cx="314337" cy="292038"/>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5</a:t>
              </a:r>
            </a:p>
          </p:txBody>
        </p:sp>
        <p:sp>
          <p:nvSpPr>
            <p:cNvPr id="27" name="Flowchart: Connector 26"/>
            <p:cNvSpPr/>
            <p:nvPr/>
          </p:nvSpPr>
          <p:spPr>
            <a:xfrm>
              <a:off x="3823540" y="5196603"/>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4</a:t>
              </a:r>
            </a:p>
          </p:txBody>
        </p:sp>
        <p:sp>
          <p:nvSpPr>
            <p:cNvPr id="28" name="Flowchart: Connector 27"/>
            <p:cNvSpPr/>
            <p:nvPr/>
          </p:nvSpPr>
          <p:spPr>
            <a:xfrm>
              <a:off x="6485965" y="4960060"/>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6</a:t>
              </a:r>
            </a:p>
          </p:txBody>
        </p:sp>
        <p:sp>
          <p:nvSpPr>
            <p:cNvPr id="29" name="Flowchart: Connector 28"/>
            <p:cNvSpPr/>
            <p:nvPr/>
          </p:nvSpPr>
          <p:spPr>
            <a:xfrm>
              <a:off x="6499412" y="3195918"/>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7</a:t>
              </a:r>
            </a:p>
          </p:txBody>
        </p:sp>
        <p:sp>
          <p:nvSpPr>
            <p:cNvPr id="30" name="Flowchart: Connector 29"/>
            <p:cNvSpPr/>
            <p:nvPr/>
          </p:nvSpPr>
          <p:spPr>
            <a:xfrm>
              <a:off x="6485965" y="1990165"/>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8</a:t>
              </a:r>
            </a:p>
          </p:txBody>
        </p:sp>
        <p:sp>
          <p:nvSpPr>
            <p:cNvPr id="31" name="Flowchart: Connector 30"/>
            <p:cNvSpPr/>
            <p:nvPr/>
          </p:nvSpPr>
          <p:spPr>
            <a:xfrm>
              <a:off x="5190565" y="849070"/>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9</a:t>
              </a:r>
            </a:p>
          </p:txBody>
        </p:sp>
        <p:sp>
          <p:nvSpPr>
            <p:cNvPr id="32" name="Flowchart: Connector 31"/>
            <p:cNvSpPr/>
            <p:nvPr/>
          </p:nvSpPr>
          <p:spPr>
            <a:xfrm>
              <a:off x="3931024" y="1990165"/>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1</a:t>
              </a:r>
            </a:p>
          </p:txBody>
        </p:sp>
        <p:sp>
          <p:nvSpPr>
            <p:cNvPr id="33" name="Flowchart: Connector 32"/>
            <p:cNvSpPr/>
            <p:nvPr/>
          </p:nvSpPr>
          <p:spPr>
            <a:xfrm>
              <a:off x="3918241" y="3224717"/>
              <a:ext cx="228600" cy="228600"/>
            </a:xfrm>
            <a:prstGeom prst="flowChartConnector">
              <a:avLst/>
            </a:prstGeom>
            <a:solidFill>
              <a:schemeClr val="tx1"/>
            </a:solidFill>
            <a:ln>
              <a:solidFill>
                <a:schemeClr val="bg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400" b="1" dirty="0">
                  <a:solidFill>
                    <a:schemeClr val="bg1"/>
                  </a:solidFill>
                </a:rPr>
                <a:t>2</a:t>
              </a:r>
            </a:p>
          </p:txBody>
        </p:sp>
        <p:sp>
          <p:nvSpPr>
            <p:cNvPr id="34" name="TextBox 33"/>
            <p:cNvSpPr txBox="1"/>
            <p:nvPr/>
          </p:nvSpPr>
          <p:spPr>
            <a:xfrm>
              <a:off x="2133600" y="152400"/>
              <a:ext cx="5638800" cy="399390"/>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IN" sz="1400" b="1"/>
                <a:t>  ML Steps</a:t>
              </a:r>
              <a:endParaRPr lang="en-IN" sz="1400" b="1" dirty="0"/>
            </a:p>
          </p:txBody>
        </p:sp>
        <p:sp>
          <p:nvSpPr>
            <p:cNvPr id="35" name="Rectangle 34"/>
            <p:cNvSpPr/>
            <p:nvPr/>
          </p:nvSpPr>
          <p:spPr>
            <a:xfrm>
              <a:off x="8963044" y="320416"/>
              <a:ext cx="2634902"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36" name="Rounded Rectangle 35"/>
            <p:cNvSpPr/>
            <p:nvPr/>
          </p:nvSpPr>
          <p:spPr>
            <a:xfrm>
              <a:off x="9661096" y="3148520"/>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Build Model</a:t>
              </a:r>
            </a:p>
          </p:txBody>
        </p:sp>
        <p:sp>
          <p:nvSpPr>
            <p:cNvPr id="37" name="Rounded Rectangle 36"/>
            <p:cNvSpPr/>
            <p:nvPr/>
          </p:nvSpPr>
          <p:spPr>
            <a:xfrm>
              <a:off x="9661096" y="3927209"/>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Calculate Score</a:t>
              </a:r>
            </a:p>
          </p:txBody>
        </p:sp>
        <p:sp>
          <p:nvSpPr>
            <p:cNvPr id="38" name="Rounded Rectangle 37"/>
            <p:cNvSpPr/>
            <p:nvPr/>
          </p:nvSpPr>
          <p:spPr>
            <a:xfrm>
              <a:off x="9661096" y="4672520"/>
              <a:ext cx="1752600" cy="399594"/>
            </a:xfrm>
            <a:prstGeom prst="roundRect">
              <a:avLst/>
            </a:prstGeom>
            <a:solidFill>
              <a:srgbClr val="7030A0"/>
            </a:solidFill>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Validate Model</a:t>
              </a:r>
            </a:p>
          </p:txBody>
        </p:sp>
        <p:cxnSp>
          <p:nvCxnSpPr>
            <p:cNvPr id="39" name="Straight Arrow Connector 38"/>
            <p:cNvCxnSpPr>
              <a:stCxn id="36" idx="2"/>
              <a:endCxn id="37" idx="0"/>
            </p:cNvCxnSpPr>
            <p:nvPr/>
          </p:nvCxnSpPr>
          <p:spPr>
            <a:xfrm>
              <a:off x="10537396" y="3548115"/>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7" idx="2"/>
              <a:endCxn id="38" idx="0"/>
            </p:cNvCxnSpPr>
            <p:nvPr/>
          </p:nvCxnSpPr>
          <p:spPr>
            <a:xfrm>
              <a:off x="10537396" y="4326804"/>
              <a:ext cx="0" cy="345717"/>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8963044" y="2969895"/>
              <a:ext cx="2563531" cy="22860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42" name="Rounded Rectangle 41"/>
            <p:cNvSpPr/>
            <p:nvPr/>
          </p:nvSpPr>
          <p:spPr>
            <a:xfrm>
              <a:off x="9513794" y="457924"/>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Apply  Model</a:t>
              </a:r>
            </a:p>
          </p:txBody>
        </p:sp>
        <p:sp>
          <p:nvSpPr>
            <p:cNvPr id="43" name="Rounded Rectangle 42"/>
            <p:cNvSpPr/>
            <p:nvPr/>
          </p:nvSpPr>
          <p:spPr>
            <a:xfrm>
              <a:off x="9511648" y="1144422"/>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Classify Tweets</a:t>
              </a:r>
            </a:p>
          </p:txBody>
        </p:sp>
        <p:sp>
          <p:nvSpPr>
            <p:cNvPr id="44" name="Rounded Rectangle 43"/>
            <p:cNvSpPr/>
            <p:nvPr/>
          </p:nvSpPr>
          <p:spPr>
            <a:xfrm>
              <a:off x="9511648" y="1890176"/>
              <a:ext cx="1752600" cy="399594"/>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1400" b="1" dirty="0"/>
                <a:t>Drive Initiative</a:t>
              </a:r>
            </a:p>
          </p:txBody>
        </p:sp>
        <p:cxnSp>
          <p:nvCxnSpPr>
            <p:cNvPr id="45" name="Straight Arrow Connector 44"/>
            <p:cNvCxnSpPr/>
            <p:nvPr/>
          </p:nvCxnSpPr>
          <p:spPr>
            <a:xfrm>
              <a:off x="10429978" y="838201"/>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0412807" y="1560974"/>
              <a:ext cx="0" cy="379095"/>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13" idx="2"/>
              <a:endCxn id="14" idx="0"/>
            </p:cNvCxnSpPr>
            <p:nvPr/>
          </p:nvCxnSpPr>
          <p:spPr>
            <a:xfrm flipH="1">
              <a:off x="4781578" y="5768280"/>
              <a:ext cx="3998" cy="251519"/>
            </a:xfrm>
            <a:prstGeom prst="straightConnector1">
              <a:avLst/>
            </a:prstGeom>
            <a:ln w="57150">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2778708" y="1118502"/>
              <a:ext cx="452804" cy="5412105"/>
            </a:xfrm>
            <a:prstGeom prst="rect">
              <a:avLst/>
            </a:prstGeom>
          </p:spPr>
          <p:style>
            <a:lnRef idx="0">
              <a:schemeClr val="accent6"/>
            </a:lnRef>
            <a:fillRef idx="1002">
              <a:schemeClr val="lt2"/>
            </a:fillRef>
            <a:effectRef idx="3">
              <a:schemeClr val="accent6"/>
            </a:effectRef>
            <a:fontRef idx="minor">
              <a:schemeClr val="lt1"/>
            </a:fontRef>
          </p:style>
          <p:txBody>
            <a:bodyPr vert="vert270" wrap="square" rtlCol="0">
              <a:spAutoFit/>
            </a:bodyPr>
            <a:lstStyle/>
            <a:p>
              <a:pPr algn="ctr"/>
              <a:r>
                <a:rPr lang="en-IN" sz="1400" b="1" dirty="0">
                  <a:solidFill>
                    <a:srgbClr val="FF0000"/>
                  </a:solidFill>
                </a:rPr>
                <a:t>Model Refresh</a:t>
              </a:r>
            </a:p>
          </p:txBody>
        </p:sp>
        <p:sp>
          <p:nvSpPr>
            <p:cNvPr id="49" name="TextBox 48"/>
            <p:cNvSpPr txBox="1"/>
            <p:nvPr/>
          </p:nvSpPr>
          <p:spPr>
            <a:xfrm>
              <a:off x="1819671" y="852756"/>
              <a:ext cx="452804" cy="5943598"/>
            </a:xfrm>
            <a:prstGeom prst="rect">
              <a:avLst/>
            </a:prstGeom>
          </p:spPr>
          <p:style>
            <a:lnRef idx="0">
              <a:schemeClr val="accent3"/>
            </a:lnRef>
            <a:fillRef idx="3">
              <a:schemeClr val="accent3"/>
            </a:fillRef>
            <a:effectRef idx="3">
              <a:schemeClr val="accent3"/>
            </a:effectRef>
            <a:fontRef idx="minor">
              <a:schemeClr val="lt1"/>
            </a:fontRef>
          </p:style>
          <p:txBody>
            <a:bodyPr vert="vert270" wrap="square" rtlCol="0">
              <a:spAutoFit/>
            </a:bodyPr>
            <a:lstStyle/>
            <a:p>
              <a:pPr algn="ctr"/>
              <a:endParaRPr lang="en-IN" sz="1400" dirty="0">
                <a:solidFill>
                  <a:schemeClr val="bg1"/>
                </a:solidFill>
              </a:endParaRPr>
            </a:p>
          </p:txBody>
        </p:sp>
        <p:sp>
          <p:nvSpPr>
            <p:cNvPr id="50" name="TextBox 49"/>
            <p:cNvSpPr txBox="1"/>
            <p:nvPr/>
          </p:nvSpPr>
          <p:spPr>
            <a:xfrm>
              <a:off x="778169" y="1118502"/>
              <a:ext cx="452804" cy="5412105"/>
            </a:xfrm>
            <a:prstGeom prst="rect">
              <a:avLst/>
            </a:prstGeom>
          </p:spPr>
          <p:style>
            <a:lnRef idx="0">
              <a:schemeClr val="accent6"/>
            </a:lnRef>
            <a:fillRef idx="1002">
              <a:schemeClr val="lt2"/>
            </a:fillRef>
            <a:effectRef idx="3">
              <a:schemeClr val="accent6"/>
            </a:effectRef>
            <a:fontRef idx="minor">
              <a:schemeClr val="lt1"/>
            </a:fontRef>
          </p:style>
          <p:txBody>
            <a:bodyPr vert="vert270" wrap="square" rtlCol="0">
              <a:spAutoFit/>
            </a:bodyPr>
            <a:lstStyle/>
            <a:p>
              <a:pPr algn="ctr"/>
              <a:r>
                <a:rPr lang="en-IN" sz="1400" b="1" dirty="0">
                  <a:solidFill>
                    <a:srgbClr val="FF0000"/>
                  </a:solidFill>
                </a:rPr>
                <a:t>Data Preparation </a:t>
              </a:r>
            </a:p>
          </p:txBody>
        </p:sp>
        <p:cxnSp>
          <p:nvCxnSpPr>
            <p:cNvPr id="51" name="Elbow Connector 50"/>
            <p:cNvCxnSpPr>
              <a:stCxn id="9" idx="3"/>
              <a:endCxn id="35" idx="1"/>
            </p:cNvCxnSpPr>
            <p:nvPr/>
          </p:nvCxnSpPr>
          <p:spPr>
            <a:xfrm flipV="1">
              <a:off x="8229600" y="1463416"/>
              <a:ext cx="733444" cy="820679"/>
            </a:xfrm>
            <a:prstGeom prst="bentConnector3">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2" name="Elbow Connector 51"/>
            <p:cNvCxnSpPr>
              <a:stCxn id="8" idx="3"/>
              <a:endCxn id="41" idx="1"/>
            </p:cNvCxnSpPr>
            <p:nvPr/>
          </p:nvCxnSpPr>
          <p:spPr>
            <a:xfrm>
              <a:off x="8229600" y="3507105"/>
              <a:ext cx="733444" cy="605790"/>
            </a:xfrm>
            <a:prstGeom prst="bentConnector3">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53" name="Elbow Connector 52"/>
            <p:cNvCxnSpPr>
              <a:stCxn id="38" idx="1"/>
              <a:endCxn id="36" idx="1"/>
            </p:cNvCxnSpPr>
            <p:nvPr/>
          </p:nvCxnSpPr>
          <p:spPr>
            <a:xfrm rot="10800000">
              <a:off x="9661096" y="3348317"/>
              <a:ext cx="12700" cy="1524000"/>
            </a:xfrm>
            <a:prstGeom prst="bentConnector3">
              <a:avLst>
                <a:gd name="adj1" fmla="val 3563268"/>
              </a:avLst>
            </a:prstGeom>
            <a:ln w="31750">
              <a:solidFill>
                <a:schemeClr val="bg1">
                  <a:lumMod val="50000"/>
                </a:schemeClr>
              </a:solidFill>
              <a:tailEnd type="triangle" w="lg" len="med"/>
            </a:ln>
          </p:spPr>
          <p:style>
            <a:lnRef idx="1">
              <a:schemeClr val="accent1"/>
            </a:lnRef>
            <a:fillRef idx="0">
              <a:schemeClr val="accent1"/>
            </a:fillRef>
            <a:effectRef idx="0">
              <a:schemeClr val="accent1"/>
            </a:effectRef>
            <a:fontRef idx="minor">
              <a:schemeClr val="tx1"/>
            </a:fontRef>
          </p:style>
        </p:cxnSp>
      </p:grpSp>
      <p:pic>
        <p:nvPicPr>
          <p:cNvPr id="55" name="Picture 54"/>
          <p:cNvPicPr/>
          <p:nvPr/>
        </p:nvPicPr>
        <p:blipFill>
          <a:blip r:embed="rId2"/>
          <a:stretch>
            <a:fillRect/>
          </a:stretch>
        </p:blipFill>
        <p:spPr>
          <a:xfrm>
            <a:off x="6169014" y="6046028"/>
            <a:ext cx="5902571" cy="587034"/>
          </a:xfrm>
          <a:prstGeom prst="rect">
            <a:avLst/>
          </a:prstGeom>
        </p:spPr>
      </p:pic>
    </p:spTree>
    <p:extLst>
      <p:ext uri="{BB962C8B-B14F-4D97-AF65-F5344CB8AC3E}">
        <p14:creationId xmlns:p14="http://schemas.microsoft.com/office/powerpoint/2010/main" val="4023884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1654" y="140900"/>
            <a:ext cx="9321800" cy="764364"/>
          </a:xfrm>
        </p:spPr>
        <p:txBody>
          <a:bodyPr/>
          <a:lstStyle/>
          <a:p>
            <a:r>
              <a:rPr lang="en-US" dirty="0"/>
              <a:t>Detailed Plan of work</a:t>
            </a:r>
          </a:p>
        </p:txBody>
      </p:sp>
      <p:graphicFrame>
        <p:nvGraphicFramePr>
          <p:cNvPr id="16" name="Table 15"/>
          <p:cNvGraphicFramePr>
            <a:graphicFrameLocks noGrp="1"/>
          </p:cNvGraphicFramePr>
          <p:nvPr>
            <p:extLst>
              <p:ext uri="{D42A27DB-BD31-4B8C-83A1-F6EECF244321}">
                <p14:modId xmlns:p14="http://schemas.microsoft.com/office/powerpoint/2010/main" val="1182760135"/>
              </p:ext>
            </p:extLst>
          </p:nvPr>
        </p:nvGraphicFramePr>
        <p:xfrm>
          <a:off x="103242" y="947930"/>
          <a:ext cx="2607128" cy="1821180"/>
        </p:xfrm>
        <a:graphic>
          <a:graphicData uri="http://schemas.openxmlformats.org/drawingml/2006/table">
            <a:tbl>
              <a:tblPr firstRow="1" bandRow="1">
                <a:tableStyleId>{ED083AE6-46FA-4A59-8FB0-9F97EB10719F}</a:tableStyleId>
              </a:tblPr>
              <a:tblGrid>
                <a:gridCol w="2607128">
                  <a:extLst>
                    <a:ext uri="{9D8B030D-6E8A-4147-A177-3AD203B41FA5}">
                      <a16:colId xmlns:a16="http://schemas.microsoft.com/office/drawing/2014/main" val="20000"/>
                    </a:ext>
                  </a:extLst>
                </a:gridCol>
              </a:tblGrid>
              <a:tr h="169985">
                <a:tc>
                  <a:txBody>
                    <a:bodyPr/>
                    <a:lstStyle/>
                    <a:p>
                      <a:pPr algn="l" fontAlgn="b"/>
                      <a:r>
                        <a:rPr lang="en-US" sz="1300" b="1" i="0" u="none" strike="noStrike" dirty="0">
                          <a:solidFill>
                            <a:srgbClr val="404040"/>
                          </a:solidFill>
                          <a:effectLst/>
                          <a:latin typeface="Calibri" panose="020F0502020204030204" pitchFamily="34" charset="0"/>
                        </a:rPr>
                        <a:t>Problem statement and Business Benefit – detailed discussion</a:t>
                      </a:r>
                    </a:p>
                  </a:txBody>
                  <a:tcPr marL="9525" marR="9525" marT="9525" marB="0" anchor="b"/>
                </a:tc>
                <a:extLst>
                  <a:ext uri="{0D108BD9-81ED-4DB2-BD59-A6C34878D82A}">
                    <a16:rowId xmlns:a16="http://schemas.microsoft.com/office/drawing/2014/main" val="10000"/>
                  </a:ext>
                </a:extLst>
              </a:tr>
              <a:tr h="169985">
                <a:tc>
                  <a:txBody>
                    <a:bodyPr/>
                    <a:lstStyle/>
                    <a:p>
                      <a:pPr algn="l" fontAlgn="b"/>
                      <a:r>
                        <a:rPr lang="en-US" sz="1300" b="0" i="0" u="none" strike="noStrike" dirty="0">
                          <a:solidFill>
                            <a:srgbClr val="404040"/>
                          </a:solidFill>
                          <a:effectLst/>
                          <a:latin typeface="Calibri" panose="020F0502020204030204" pitchFamily="34" charset="0"/>
                        </a:rPr>
                        <a:t>Understanding columns and rows of given input transaction data</a:t>
                      </a:r>
                    </a:p>
                  </a:txBody>
                  <a:tcPr marL="9525" marR="9525" marT="9525" marB="0" anchor="b"/>
                </a:tc>
                <a:extLst>
                  <a:ext uri="{0D108BD9-81ED-4DB2-BD59-A6C34878D82A}">
                    <a16:rowId xmlns:a16="http://schemas.microsoft.com/office/drawing/2014/main" val="10001"/>
                  </a:ext>
                </a:extLst>
              </a:tr>
              <a:tr h="169985">
                <a:tc>
                  <a:txBody>
                    <a:bodyPr/>
                    <a:lstStyle/>
                    <a:p>
                      <a:pPr algn="l" fontAlgn="b"/>
                      <a:r>
                        <a:rPr lang="en-US" sz="1300" b="0" i="0" u="none" strike="noStrike" dirty="0">
                          <a:solidFill>
                            <a:srgbClr val="404040"/>
                          </a:solidFill>
                          <a:effectLst/>
                          <a:latin typeface="Calibri" panose="020F0502020204030204" pitchFamily="34" charset="0"/>
                        </a:rPr>
                        <a:t>Some basic Analysis of given input data using excel pivot</a:t>
                      </a:r>
                    </a:p>
                  </a:txBody>
                  <a:tcPr marL="9525" marR="9525" marT="9525" marB="0" anchor="b"/>
                </a:tc>
                <a:extLst>
                  <a:ext uri="{0D108BD9-81ED-4DB2-BD59-A6C34878D82A}">
                    <a16:rowId xmlns:a16="http://schemas.microsoft.com/office/drawing/2014/main" val="10002"/>
                  </a:ext>
                </a:extLst>
              </a:tr>
              <a:tr h="169985">
                <a:tc>
                  <a:txBody>
                    <a:bodyPr/>
                    <a:lstStyle/>
                    <a:p>
                      <a:pPr algn="l" fontAlgn="b"/>
                      <a:r>
                        <a:rPr lang="en-US" sz="1300" b="0" i="0" u="none" strike="noStrike" dirty="0">
                          <a:solidFill>
                            <a:srgbClr val="404040"/>
                          </a:solidFill>
                          <a:effectLst/>
                          <a:latin typeface="Calibri" panose="020F0502020204030204" pitchFamily="34" charset="0"/>
                        </a:rPr>
                        <a:t>Review and clarification of questions</a:t>
                      </a:r>
                    </a:p>
                    <a:p>
                      <a:pPr algn="l" fontAlgn="b"/>
                      <a:r>
                        <a:rPr lang="en-US" sz="1300" b="0" i="0" u="none" strike="noStrike" dirty="0">
                          <a:solidFill>
                            <a:srgbClr val="404040"/>
                          </a:solidFill>
                          <a:effectLst/>
                          <a:latin typeface="Calibri" panose="020F0502020204030204" pitchFamily="34" charset="0"/>
                        </a:rPr>
                        <a:t>Python and Jupiter notebook installation and environment setup</a:t>
                      </a:r>
                    </a:p>
                  </a:txBody>
                  <a:tcPr marL="9525" marR="9525" marT="9525" marB="0" anchor="b"/>
                </a:tc>
                <a:extLst>
                  <a:ext uri="{0D108BD9-81ED-4DB2-BD59-A6C34878D82A}">
                    <a16:rowId xmlns:a16="http://schemas.microsoft.com/office/drawing/2014/main" val="10003"/>
                  </a:ext>
                </a:extLst>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379427688"/>
              </p:ext>
            </p:extLst>
          </p:nvPr>
        </p:nvGraphicFramePr>
        <p:xfrm>
          <a:off x="78920" y="3932802"/>
          <a:ext cx="2941866" cy="843768"/>
        </p:xfrm>
        <a:graphic>
          <a:graphicData uri="http://schemas.openxmlformats.org/drawingml/2006/table">
            <a:tbl>
              <a:tblPr firstRow="1" bandRow="1">
                <a:tableStyleId>{BDBED569-4797-4DF1-A0F4-6AAB3CD982D8}</a:tableStyleId>
              </a:tblPr>
              <a:tblGrid>
                <a:gridCol w="2941866">
                  <a:extLst>
                    <a:ext uri="{9D8B030D-6E8A-4147-A177-3AD203B41FA5}">
                      <a16:colId xmlns:a16="http://schemas.microsoft.com/office/drawing/2014/main" val="20000"/>
                    </a:ext>
                  </a:extLst>
                </a:gridCol>
              </a:tblGrid>
              <a:tr h="0">
                <a:tc>
                  <a:txBody>
                    <a:bodyPr/>
                    <a:lstStyle/>
                    <a:p>
                      <a:pPr algn="l" fontAlgn="b"/>
                      <a:r>
                        <a:rPr lang="en-US" sz="1300" b="1" i="0" u="none" strike="noStrike" dirty="0">
                          <a:solidFill>
                            <a:srgbClr val="404040"/>
                          </a:solidFill>
                          <a:effectLst/>
                          <a:latin typeface="Calibri" panose="020F0502020204030204" pitchFamily="34" charset="0"/>
                        </a:rPr>
                        <a:t>Data Cleaning and Pre-Processing</a:t>
                      </a:r>
                    </a:p>
                  </a:txBody>
                  <a:tcPr marL="9525" marR="9525" marT="9525" marB="0" anchor="b"/>
                </a:tc>
                <a:extLst>
                  <a:ext uri="{0D108BD9-81ED-4DB2-BD59-A6C34878D82A}">
                    <a16:rowId xmlns:a16="http://schemas.microsoft.com/office/drawing/2014/main" val="10000"/>
                  </a:ext>
                </a:extLst>
              </a:tr>
              <a:tr h="71508">
                <a:tc>
                  <a:txBody>
                    <a:bodyPr/>
                    <a:lstStyle/>
                    <a:p>
                      <a:pPr algn="l" fontAlgn="b"/>
                      <a:r>
                        <a:rPr lang="en-US" sz="1300" b="0" i="0" u="none" strike="noStrike" dirty="0">
                          <a:solidFill>
                            <a:srgbClr val="404040"/>
                          </a:solidFill>
                          <a:effectLst/>
                          <a:latin typeface="Calibri" panose="020F0502020204030204" pitchFamily="34" charset="0"/>
                        </a:rPr>
                        <a:t>Read base data </a:t>
                      </a:r>
                      <a:r>
                        <a:rPr lang="en-US" sz="1300" b="0" i="0" u="none" strike="noStrike" dirty="0" err="1">
                          <a:solidFill>
                            <a:srgbClr val="404040"/>
                          </a:solidFill>
                          <a:effectLst/>
                          <a:latin typeface="Calibri" panose="020F0502020204030204" pitchFamily="34" charset="0"/>
                        </a:rPr>
                        <a:t>excel,label</a:t>
                      </a:r>
                      <a:r>
                        <a:rPr lang="en-US" sz="1300" b="0" i="0" u="none" strike="noStrike" dirty="0">
                          <a:solidFill>
                            <a:srgbClr val="404040"/>
                          </a:solidFill>
                          <a:effectLst/>
                          <a:latin typeface="Calibri" panose="020F0502020204030204" pitchFamily="34" charset="0"/>
                        </a:rPr>
                        <a:t> column creation</a:t>
                      </a:r>
                    </a:p>
                  </a:txBody>
                  <a:tcPr marL="9525" marR="9525" marT="9525" marB="0" anchor="b"/>
                </a:tc>
                <a:extLst>
                  <a:ext uri="{0D108BD9-81ED-4DB2-BD59-A6C34878D82A}">
                    <a16:rowId xmlns:a16="http://schemas.microsoft.com/office/drawing/2014/main" val="10001"/>
                  </a:ext>
                </a:extLst>
              </a:tr>
              <a:tr h="0">
                <a:tc>
                  <a:txBody>
                    <a:bodyPr/>
                    <a:lstStyle/>
                    <a:p>
                      <a:pPr algn="l" fontAlgn="b"/>
                      <a:r>
                        <a:rPr lang="en-US" sz="1300" b="0" i="0" u="none" strike="noStrike" dirty="0">
                          <a:solidFill>
                            <a:srgbClr val="404040"/>
                          </a:solidFill>
                          <a:effectLst/>
                          <a:latin typeface="Calibri" panose="020F0502020204030204" pitchFamily="34" charset="0"/>
                        </a:rPr>
                        <a:t>Check duplicate rows, missing values</a:t>
                      </a:r>
                    </a:p>
                  </a:txBody>
                  <a:tcPr marL="9525" marR="9525" marT="9525" marB="0" anchor="b"/>
                </a:tc>
                <a:extLst>
                  <a:ext uri="{0D108BD9-81ED-4DB2-BD59-A6C34878D82A}">
                    <a16:rowId xmlns:a16="http://schemas.microsoft.com/office/drawing/2014/main" val="10002"/>
                  </a:ext>
                </a:extLst>
              </a:tr>
              <a:tr h="0">
                <a:tc>
                  <a:txBody>
                    <a:bodyPr/>
                    <a:lstStyle/>
                    <a:p>
                      <a:pPr algn="l" fontAlgn="b"/>
                      <a:r>
                        <a:rPr lang="en-US" sz="1400" u="none" strike="noStrike" dirty="0">
                          <a:effectLst/>
                        </a:rPr>
                        <a:t>Drop irrelevant columns, rows</a:t>
                      </a:r>
                      <a:endParaRPr lang="en-US" sz="1400" b="0" i="0" u="none" strike="noStrike" dirty="0">
                        <a:solidFill>
                          <a:srgbClr val="000000"/>
                        </a:solidFill>
                        <a:effectLst/>
                        <a:latin typeface="Calibri" panose="020F0502020204030204" pitchFamily="34" charset="0"/>
                      </a:endParaRPr>
                    </a:p>
                  </a:txBody>
                  <a:tcPr marL="7473" marR="7473" marT="7473" marB="0" anchor="b">
                    <a:solidFill>
                      <a:srgbClr val="92D050">
                        <a:alpha val="20000"/>
                      </a:srgbClr>
                    </a:solidFill>
                  </a:tcPr>
                </a:tc>
                <a:extLst>
                  <a:ext uri="{0D108BD9-81ED-4DB2-BD59-A6C34878D82A}">
                    <a16:rowId xmlns:a16="http://schemas.microsoft.com/office/drawing/2014/main" val="10005"/>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031121034"/>
              </p:ext>
            </p:extLst>
          </p:nvPr>
        </p:nvGraphicFramePr>
        <p:xfrm>
          <a:off x="5504180" y="1103085"/>
          <a:ext cx="3123832" cy="1531274"/>
        </p:xfrm>
        <a:graphic>
          <a:graphicData uri="http://schemas.openxmlformats.org/drawingml/2006/table">
            <a:tbl>
              <a:tblPr firstRow="1" bandRow="1">
                <a:tableStyleId>{8799B23B-EC83-4686-B30A-512413B5E67A}</a:tableStyleId>
              </a:tblPr>
              <a:tblGrid>
                <a:gridCol w="3123832">
                  <a:extLst>
                    <a:ext uri="{9D8B030D-6E8A-4147-A177-3AD203B41FA5}">
                      <a16:colId xmlns:a16="http://schemas.microsoft.com/office/drawing/2014/main" val="20000"/>
                    </a:ext>
                  </a:extLst>
                </a:gridCol>
              </a:tblGrid>
              <a:tr h="0">
                <a:tc>
                  <a:txBody>
                    <a:bodyPr/>
                    <a:lstStyle/>
                    <a:p>
                      <a:pPr algn="l" fontAlgn="b"/>
                      <a:r>
                        <a:rPr lang="en-US" sz="1400" b="1" i="0" u="none" strike="noStrike" dirty="0">
                          <a:solidFill>
                            <a:srgbClr val="000000"/>
                          </a:solidFill>
                          <a:effectLst/>
                          <a:latin typeface="Calibri" panose="020F0502020204030204" pitchFamily="34" charset="0"/>
                        </a:rPr>
                        <a:t>Incorporation -  Feedback and  suggestions of last review</a:t>
                      </a:r>
                    </a:p>
                  </a:txBody>
                  <a:tcPr marL="7772" marR="7772" marT="7772" marB="0" anchor="b"/>
                </a:tc>
                <a:extLst>
                  <a:ext uri="{0D108BD9-81ED-4DB2-BD59-A6C34878D82A}">
                    <a16:rowId xmlns:a16="http://schemas.microsoft.com/office/drawing/2014/main" val="10000"/>
                  </a:ext>
                </a:extLst>
              </a:tr>
              <a:tr h="230339">
                <a:tc>
                  <a:txBody>
                    <a:bodyPr/>
                    <a:lstStyle/>
                    <a:p>
                      <a:pPr algn="l" fontAlgn="b"/>
                      <a:r>
                        <a:rPr lang="en-US" sz="1300" b="0" i="0" u="none" strike="noStrike" dirty="0">
                          <a:solidFill>
                            <a:srgbClr val="404040"/>
                          </a:solidFill>
                          <a:effectLst/>
                          <a:latin typeface="Calibri" panose="020F0502020204030204" pitchFamily="34" charset="0"/>
                        </a:rPr>
                        <a:t>Compute sentiment scores (polarity) and labels</a:t>
                      </a:r>
                    </a:p>
                  </a:txBody>
                  <a:tcPr marL="9525" marR="9525" marT="9525" marB="0" anchor="b"/>
                </a:tc>
                <a:extLst>
                  <a:ext uri="{0D108BD9-81ED-4DB2-BD59-A6C34878D82A}">
                    <a16:rowId xmlns:a16="http://schemas.microsoft.com/office/drawing/2014/main" val="10001"/>
                  </a:ext>
                </a:extLst>
              </a:tr>
              <a:tr h="230339">
                <a:tc>
                  <a:txBody>
                    <a:bodyPr/>
                    <a:lstStyle/>
                    <a:p>
                      <a:pPr algn="l" fontAlgn="b"/>
                      <a:r>
                        <a:rPr lang="en-US" sz="1300" b="0" i="0" u="none" strike="noStrike" dirty="0">
                          <a:solidFill>
                            <a:srgbClr val="404040"/>
                          </a:solidFill>
                          <a:effectLst/>
                          <a:latin typeface="Calibri" panose="020F0502020204030204" pitchFamily="34" charset="0"/>
                        </a:rPr>
                        <a:t>Sentiment statistics per news category</a:t>
                      </a:r>
                    </a:p>
                  </a:txBody>
                  <a:tcPr marL="9525" marR="9525" marT="9525" marB="0" anchor="b"/>
                </a:tc>
                <a:extLst>
                  <a:ext uri="{0D108BD9-81ED-4DB2-BD59-A6C34878D82A}">
                    <a16:rowId xmlns:a16="http://schemas.microsoft.com/office/drawing/2014/main" val="10002"/>
                  </a:ext>
                </a:extLst>
              </a:tr>
              <a:tr h="230339">
                <a:tc>
                  <a:txBody>
                    <a:bodyPr/>
                    <a:lstStyle/>
                    <a:p>
                      <a:pPr algn="l" fontAlgn="b"/>
                      <a:r>
                        <a:rPr lang="en-US" sz="1300" b="0" i="0" u="none" strike="noStrike" dirty="0" err="1">
                          <a:solidFill>
                            <a:srgbClr val="404040"/>
                          </a:solidFill>
                          <a:effectLst/>
                          <a:latin typeface="Calibri" panose="020F0502020204030204" pitchFamily="34" charset="0"/>
                        </a:rPr>
                        <a:t>Mege</a:t>
                      </a:r>
                      <a:r>
                        <a:rPr lang="en-US" sz="1300" b="0" i="0" u="none" strike="noStrike" dirty="0">
                          <a:solidFill>
                            <a:srgbClr val="404040"/>
                          </a:solidFill>
                          <a:effectLst/>
                          <a:latin typeface="Calibri" panose="020F0502020204030204" pitchFamily="34" charset="0"/>
                        </a:rPr>
                        <a:t> </a:t>
                      </a:r>
                      <a:r>
                        <a:rPr lang="en-US" sz="1300" b="0" i="0" u="none" strike="noStrike" dirty="0" err="1">
                          <a:solidFill>
                            <a:srgbClr val="404040"/>
                          </a:solidFill>
                          <a:effectLst/>
                          <a:latin typeface="Calibri" panose="020F0502020204030204" pitchFamily="34" charset="0"/>
                        </a:rPr>
                        <a:t>positive,negative</a:t>
                      </a:r>
                      <a:r>
                        <a:rPr lang="en-US" sz="1300" b="0" i="0" u="none" strike="noStrike" dirty="0">
                          <a:solidFill>
                            <a:srgbClr val="404040"/>
                          </a:solidFill>
                          <a:effectLst/>
                          <a:latin typeface="Calibri" panose="020F0502020204030204" pitchFamily="34" charset="0"/>
                        </a:rPr>
                        <a:t> ,</a:t>
                      </a:r>
                      <a:r>
                        <a:rPr lang="en-US" sz="1300" b="0" i="0" u="none" strike="noStrike" dirty="0" err="1">
                          <a:solidFill>
                            <a:srgbClr val="404040"/>
                          </a:solidFill>
                          <a:effectLst/>
                          <a:latin typeface="Calibri" panose="020F0502020204030204" pitchFamily="34" charset="0"/>
                        </a:rPr>
                        <a:t>neutral_correctness</a:t>
                      </a:r>
                      <a:endParaRPr lang="en-US" sz="1300" b="0" i="0" u="none" strike="noStrike" dirty="0">
                        <a:solidFill>
                          <a:srgbClr val="40404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3"/>
                  </a:ext>
                </a:extLst>
              </a:tr>
              <a:tr h="230339">
                <a:tc>
                  <a:txBody>
                    <a:bodyPr/>
                    <a:lstStyle/>
                    <a:p>
                      <a:pPr algn="l" fontAlgn="b"/>
                      <a:r>
                        <a:rPr lang="en-US" sz="1300" b="0" i="0" u="none" strike="noStrike" dirty="0">
                          <a:solidFill>
                            <a:srgbClr val="404040"/>
                          </a:solidFill>
                          <a:effectLst/>
                          <a:latin typeface="Calibri" panose="020F0502020204030204" pitchFamily="34" charset="0"/>
                        </a:rPr>
                        <a:t>Filter out weak score</a:t>
                      </a:r>
                    </a:p>
                  </a:txBody>
                  <a:tcPr marL="9525" marR="9525" marT="9525" marB="0" anchor="b"/>
                </a:tc>
                <a:extLst>
                  <a:ext uri="{0D108BD9-81ED-4DB2-BD59-A6C34878D82A}">
                    <a16:rowId xmlns:a16="http://schemas.microsoft.com/office/drawing/2014/main" val="10004"/>
                  </a:ext>
                </a:extLst>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3354358009"/>
              </p:ext>
            </p:extLst>
          </p:nvPr>
        </p:nvGraphicFramePr>
        <p:xfrm>
          <a:off x="7273825" y="4007208"/>
          <a:ext cx="2022575" cy="2027072"/>
        </p:xfrm>
        <a:graphic>
          <a:graphicData uri="http://schemas.openxmlformats.org/drawingml/2006/table">
            <a:tbl>
              <a:tblPr firstRow="1" bandRow="1">
                <a:tableStyleId>{8799B23B-EC83-4686-B30A-512413B5E67A}</a:tableStyleId>
              </a:tblPr>
              <a:tblGrid>
                <a:gridCol w="2022575">
                  <a:extLst>
                    <a:ext uri="{9D8B030D-6E8A-4147-A177-3AD203B41FA5}">
                      <a16:colId xmlns:a16="http://schemas.microsoft.com/office/drawing/2014/main" val="20000"/>
                    </a:ext>
                  </a:extLst>
                </a:gridCol>
              </a:tblGrid>
              <a:tr h="56915">
                <a:tc>
                  <a:txBody>
                    <a:bodyPr/>
                    <a:lstStyle/>
                    <a:p>
                      <a:pPr algn="l" fontAlgn="b"/>
                      <a:r>
                        <a:rPr lang="en-US" sz="1400" b="1" i="0" u="none" strike="noStrike" dirty="0">
                          <a:solidFill>
                            <a:srgbClr val="000000"/>
                          </a:solidFill>
                          <a:effectLst/>
                          <a:latin typeface="Calibri" panose="020F0502020204030204" pitchFamily="34" charset="0"/>
                        </a:rPr>
                        <a:t>Supervised Learning</a:t>
                      </a:r>
                    </a:p>
                  </a:txBody>
                  <a:tcPr marL="7772" marR="7772" marT="7772" marB="0" anchor="b"/>
                </a:tc>
                <a:extLst>
                  <a:ext uri="{0D108BD9-81ED-4DB2-BD59-A6C34878D82A}">
                    <a16:rowId xmlns:a16="http://schemas.microsoft.com/office/drawing/2014/main" val="10000"/>
                  </a:ext>
                </a:extLst>
              </a:tr>
              <a:tr h="5691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Use </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err="1">
                          <a:solidFill>
                            <a:srgbClr val="404040"/>
                          </a:solidFill>
                          <a:effectLst/>
                          <a:latin typeface="Calibri" panose="020F0502020204030204" pitchFamily="34" charset="0"/>
                        </a:rPr>
                        <a:t>LogisticRegression</a:t>
                      </a:r>
                      <a:r>
                        <a:rPr lang="en-US" sz="1300" b="0" i="0" u="none" strike="noStrike" dirty="0">
                          <a:solidFill>
                            <a:srgbClr val="404040"/>
                          </a:solidFill>
                          <a:effectLst/>
                          <a:latin typeface="Calibri" panose="020F0502020204030204" pitchFamily="34" charset="0"/>
                        </a:rPr>
                        <a:t>,</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Gradient Boosting,</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Random Forest,</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err="1">
                          <a:solidFill>
                            <a:srgbClr val="404040"/>
                          </a:solidFill>
                          <a:effectLst/>
                          <a:latin typeface="Calibri" panose="020F0502020204030204" pitchFamily="34" charset="0"/>
                        </a:rPr>
                        <a:t>KNeighborsClassifier</a:t>
                      </a:r>
                      <a:r>
                        <a:rPr lang="en-US" sz="1300" b="0" i="0" u="none" strike="noStrike" dirty="0">
                          <a:solidFill>
                            <a:srgbClr val="404040"/>
                          </a:solidFill>
                          <a:effectLst/>
                          <a:latin typeface="Calibri" panose="020F0502020204030204" pitchFamily="34" charset="0"/>
                        </a:rPr>
                        <a:t>,</a:t>
                      </a:r>
                    </a:p>
                    <a:p>
                      <a:pPr marL="0" marR="0" lvl="0" indent="0" algn="l" defTabSz="914400" rtl="0" eaLnBrk="1" fontAlgn="b" latinLnBrk="0" hangingPunct="1">
                        <a:lnSpc>
                          <a:spcPct val="100000"/>
                        </a:lnSpc>
                        <a:spcBef>
                          <a:spcPts val="0"/>
                        </a:spcBef>
                        <a:spcAft>
                          <a:spcPts val="0"/>
                        </a:spcAft>
                        <a:buClrTx/>
                        <a:buSzTx/>
                        <a:buFontTx/>
                        <a:buNone/>
                        <a:tabLst/>
                        <a:defRPr/>
                      </a:pPr>
                      <a:r>
                        <a:rPr lang="en-US" sz="1300" b="0" i="0" u="none" strike="noStrike" dirty="0">
                          <a:solidFill>
                            <a:srgbClr val="404040"/>
                          </a:solidFill>
                          <a:effectLst/>
                          <a:latin typeface="Calibri" panose="020F0502020204030204" pitchFamily="34" charset="0"/>
                        </a:rPr>
                        <a:t>SVM</a:t>
                      </a:r>
                    </a:p>
                  </a:txBody>
                  <a:tcPr marL="9525" marR="9525" marT="9525" marB="0" anchor="b"/>
                </a:tc>
                <a:extLst>
                  <a:ext uri="{0D108BD9-81ED-4DB2-BD59-A6C34878D82A}">
                    <a16:rowId xmlns:a16="http://schemas.microsoft.com/office/drawing/2014/main" val="10001"/>
                  </a:ext>
                </a:extLst>
              </a:tr>
              <a:tr h="56915">
                <a:tc>
                  <a:txBody>
                    <a:bodyPr/>
                    <a:lstStyle/>
                    <a:p>
                      <a:pPr algn="l" fontAlgn="b"/>
                      <a:r>
                        <a:rPr lang="en-US" sz="1300" b="0" i="0" u="none" strike="noStrike" dirty="0">
                          <a:solidFill>
                            <a:srgbClr val="404040"/>
                          </a:solidFill>
                          <a:effectLst/>
                          <a:latin typeface="Calibri" panose="020F0502020204030204" pitchFamily="34" charset="0"/>
                        </a:rPr>
                        <a:t>Understand model accuracy</a:t>
                      </a:r>
                    </a:p>
                  </a:txBody>
                  <a:tcPr marL="9525" marR="9525" marT="9525" marB="0" anchor="b"/>
                </a:tc>
                <a:extLst>
                  <a:ext uri="{0D108BD9-81ED-4DB2-BD59-A6C34878D82A}">
                    <a16:rowId xmlns:a16="http://schemas.microsoft.com/office/drawing/2014/main" val="10002"/>
                  </a:ext>
                </a:extLst>
              </a:tr>
              <a:tr h="56915">
                <a:tc>
                  <a:txBody>
                    <a:bodyPr/>
                    <a:lstStyle/>
                    <a:p>
                      <a:pPr algn="l" fontAlgn="b"/>
                      <a:r>
                        <a:rPr lang="en-US" sz="1300" b="0" i="0" u="none" strike="noStrike" dirty="0">
                          <a:solidFill>
                            <a:srgbClr val="404040"/>
                          </a:solidFill>
                          <a:effectLst/>
                          <a:latin typeface="Calibri" panose="020F0502020204030204" pitchFamily="34" charset="0"/>
                        </a:rPr>
                        <a:t>Evaluate best model</a:t>
                      </a:r>
                    </a:p>
                  </a:txBody>
                  <a:tcPr marL="9525" marR="9525" marT="9525" marB="0" anchor="b"/>
                </a:tc>
                <a:extLst>
                  <a:ext uri="{0D108BD9-81ED-4DB2-BD59-A6C34878D82A}">
                    <a16:rowId xmlns:a16="http://schemas.microsoft.com/office/drawing/2014/main" val="10003"/>
                  </a:ext>
                </a:extLst>
              </a:tr>
              <a:tr h="56915">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Calibri" panose="020F0502020204030204" pitchFamily="34" charset="0"/>
                        </a:rPr>
                        <a:t>Review and discussion</a:t>
                      </a:r>
                    </a:p>
                  </a:txBody>
                  <a:tcPr marL="9525" marR="9525" marT="9525" marB="0" anchor="b">
                    <a:solidFill>
                      <a:srgbClr val="92D050"/>
                    </a:solidFill>
                  </a:tcPr>
                </a:tc>
                <a:extLst>
                  <a:ext uri="{0D108BD9-81ED-4DB2-BD59-A6C34878D82A}">
                    <a16:rowId xmlns:a16="http://schemas.microsoft.com/office/drawing/2014/main" val="10004"/>
                  </a:ext>
                </a:extLst>
              </a:tr>
            </a:tbl>
          </a:graphicData>
        </a:graphic>
      </p:graphicFrame>
      <p:graphicFrame>
        <p:nvGraphicFramePr>
          <p:cNvPr id="22" name="Table 21"/>
          <p:cNvGraphicFramePr>
            <a:graphicFrameLocks noGrp="1"/>
          </p:cNvGraphicFramePr>
          <p:nvPr>
            <p:extLst>
              <p:ext uri="{D42A27DB-BD31-4B8C-83A1-F6EECF244321}">
                <p14:modId xmlns:p14="http://schemas.microsoft.com/office/powerpoint/2010/main" val="1030740772"/>
              </p:ext>
            </p:extLst>
          </p:nvPr>
        </p:nvGraphicFramePr>
        <p:xfrm>
          <a:off x="8700103" y="1629762"/>
          <a:ext cx="1952419" cy="921356"/>
        </p:xfrm>
        <a:graphic>
          <a:graphicData uri="http://schemas.openxmlformats.org/drawingml/2006/table">
            <a:tbl>
              <a:tblPr firstRow="1" bandRow="1">
                <a:tableStyleId>{8799B23B-EC83-4686-B30A-512413B5E67A}</a:tableStyleId>
              </a:tblPr>
              <a:tblGrid>
                <a:gridCol w="1952419">
                  <a:extLst>
                    <a:ext uri="{9D8B030D-6E8A-4147-A177-3AD203B41FA5}">
                      <a16:colId xmlns:a16="http://schemas.microsoft.com/office/drawing/2014/main" val="20000"/>
                    </a:ext>
                  </a:extLst>
                </a:gridCol>
              </a:tblGrid>
              <a:tr h="230339">
                <a:tc>
                  <a:txBody>
                    <a:bodyPr/>
                    <a:lstStyle/>
                    <a:p>
                      <a:pPr algn="l" fontAlgn="b"/>
                      <a:r>
                        <a:rPr lang="en-US" sz="1400" b="1" i="0" u="none" strike="noStrike" dirty="0">
                          <a:solidFill>
                            <a:schemeClr val="tx1"/>
                          </a:solidFill>
                          <a:effectLst/>
                          <a:latin typeface="Calibri" panose="020F0502020204030204" pitchFamily="34" charset="0"/>
                        </a:rPr>
                        <a:t>Deep Learning</a:t>
                      </a:r>
                    </a:p>
                  </a:txBody>
                  <a:tcPr marL="7772" marR="7772" marT="7772" marB="0" anchor="b"/>
                </a:tc>
                <a:extLst>
                  <a:ext uri="{0D108BD9-81ED-4DB2-BD59-A6C34878D82A}">
                    <a16:rowId xmlns:a16="http://schemas.microsoft.com/office/drawing/2014/main" val="10000"/>
                  </a:ext>
                </a:extLst>
              </a:tr>
              <a:tr h="230339">
                <a:tc>
                  <a:txBody>
                    <a:bodyPr/>
                    <a:lstStyle/>
                    <a:p>
                      <a:pPr algn="l" fontAlgn="b"/>
                      <a:r>
                        <a:rPr lang="en-US" sz="1300" b="0" i="0" u="none" strike="noStrike" dirty="0">
                          <a:solidFill>
                            <a:srgbClr val="404040"/>
                          </a:solidFill>
                          <a:effectLst/>
                          <a:latin typeface="Calibri" panose="020F0502020204030204" pitchFamily="34" charset="0"/>
                        </a:rPr>
                        <a:t>Using </a:t>
                      </a:r>
                      <a:r>
                        <a:rPr lang="en-US" sz="1300" b="0" i="0" u="none" strike="noStrike" dirty="0" err="1">
                          <a:solidFill>
                            <a:srgbClr val="404040"/>
                          </a:solidFill>
                          <a:effectLst/>
                          <a:latin typeface="Calibri" panose="020F0502020204030204" pitchFamily="34" charset="0"/>
                        </a:rPr>
                        <a:t>Keras</a:t>
                      </a:r>
                      <a:r>
                        <a:rPr lang="en-US" sz="1300" b="0" i="0" u="none" strike="noStrike" dirty="0">
                          <a:solidFill>
                            <a:srgbClr val="404040"/>
                          </a:solidFill>
                          <a:effectLst/>
                          <a:latin typeface="Calibri" panose="020F0502020204030204" pitchFamily="34" charset="0"/>
                        </a:rPr>
                        <a:t> tokenizer</a:t>
                      </a:r>
                    </a:p>
                  </a:txBody>
                  <a:tcPr marL="9525" marR="9525" marT="9525" marB="0" anchor="b"/>
                </a:tc>
                <a:extLst>
                  <a:ext uri="{0D108BD9-81ED-4DB2-BD59-A6C34878D82A}">
                    <a16:rowId xmlns:a16="http://schemas.microsoft.com/office/drawing/2014/main" val="10001"/>
                  </a:ext>
                </a:extLst>
              </a:tr>
              <a:tr h="230339">
                <a:tc>
                  <a:txBody>
                    <a:bodyPr/>
                    <a:lstStyle/>
                    <a:p>
                      <a:pPr algn="l" fontAlgn="b"/>
                      <a:r>
                        <a:rPr lang="en-US" sz="1300" b="0" i="0" u="none" strike="noStrike" dirty="0">
                          <a:solidFill>
                            <a:srgbClr val="404040"/>
                          </a:solidFill>
                          <a:effectLst/>
                          <a:latin typeface="Calibri" panose="020F0502020204030204" pitchFamily="34" charset="0"/>
                        </a:rPr>
                        <a:t>Train using LSTM model</a:t>
                      </a:r>
                    </a:p>
                  </a:txBody>
                  <a:tcPr marL="9525" marR="9525" marT="9525" marB="0" anchor="b"/>
                </a:tc>
                <a:extLst>
                  <a:ext uri="{0D108BD9-81ED-4DB2-BD59-A6C34878D82A}">
                    <a16:rowId xmlns:a16="http://schemas.microsoft.com/office/drawing/2014/main" val="10002"/>
                  </a:ext>
                </a:extLst>
              </a:tr>
              <a:tr h="230339">
                <a:tc>
                  <a:txBody>
                    <a:bodyPr/>
                    <a:lstStyle/>
                    <a:p>
                      <a:pPr algn="l" fontAlgn="b"/>
                      <a:r>
                        <a:rPr lang="en-US" sz="1300" b="0" i="0" u="none" strike="noStrike" dirty="0">
                          <a:solidFill>
                            <a:srgbClr val="404040"/>
                          </a:solidFill>
                          <a:effectLst/>
                          <a:latin typeface="Calibri" panose="020F0502020204030204" pitchFamily="34" charset="0"/>
                        </a:rPr>
                        <a:t>Evaluate the model</a:t>
                      </a:r>
                    </a:p>
                  </a:txBody>
                  <a:tcPr marL="9525" marR="9525" marT="9525" marB="0" anchor="b"/>
                </a:tc>
                <a:extLst>
                  <a:ext uri="{0D108BD9-81ED-4DB2-BD59-A6C34878D82A}">
                    <a16:rowId xmlns:a16="http://schemas.microsoft.com/office/drawing/2014/main" val="10003"/>
                  </a:ext>
                </a:extLst>
              </a:tr>
            </a:tbl>
          </a:graphicData>
        </a:graphic>
      </p:graphicFrame>
      <p:graphicFrame>
        <p:nvGraphicFramePr>
          <p:cNvPr id="24" name="Table 23"/>
          <p:cNvGraphicFramePr>
            <a:graphicFrameLocks noGrp="1"/>
          </p:cNvGraphicFramePr>
          <p:nvPr>
            <p:extLst>
              <p:ext uri="{D42A27DB-BD31-4B8C-83A1-F6EECF244321}">
                <p14:modId xmlns:p14="http://schemas.microsoft.com/office/powerpoint/2010/main" val="1957922568"/>
              </p:ext>
            </p:extLst>
          </p:nvPr>
        </p:nvGraphicFramePr>
        <p:xfrm>
          <a:off x="9448800" y="4006600"/>
          <a:ext cx="2632173" cy="689093"/>
        </p:xfrm>
        <a:graphic>
          <a:graphicData uri="http://schemas.openxmlformats.org/drawingml/2006/table">
            <a:tbl>
              <a:tblPr firstRow="1" bandRow="1">
                <a:tableStyleId>{5DA37D80-6434-44D0-A028-1B22A696006F}</a:tableStyleId>
              </a:tblPr>
              <a:tblGrid>
                <a:gridCol w="2632173">
                  <a:extLst>
                    <a:ext uri="{9D8B030D-6E8A-4147-A177-3AD203B41FA5}">
                      <a16:colId xmlns:a16="http://schemas.microsoft.com/office/drawing/2014/main" val="20000"/>
                    </a:ext>
                  </a:extLst>
                </a:gridCol>
              </a:tblGrid>
              <a:tr h="55269">
                <a:tc>
                  <a:txBody>
                    <a:bodyPr/>
                    <a:lstStyle/>
                    <a:p>
                      <a:pPr algn="l" fontAlgn="b"/>
                      <a:r>
                        <a:rPr lang="en-US" sz="1300" b="1" i="0" u="none" strike="noStrike" dirty="0">
                          <a:solidFill>
                            <a:srgbClr val="404040"/>
                          </a:solidFill>
                          <a:effectLst/>
                          <a:latin typeface="Calibri" panose="020F0502020204030204" pitchFamily="34" charset="0"/>
                        </a:rPr>
                        <a:t>Final project </a:t>
                      </a:r>
                      <a:r>
                        <a:rPr lang="en-US" sz="1300" b="1" i="0" u="none" strike="noStrike" dirty="0" err="1">
                          <a:solidFill>
                            <a:srgbClr val="404040"/>
                          </a:solidFill>
                          <a:effectLst/>
                          <a:latin typeface="Calibri" panose="020F0502020204030204" pitchFamily="34" charset="0"/>
                        </a:rPr>
                        <a:t>preperation</a:t>
                      </a:r>
                      <a:endParaRPr lang="en-US" sz="1300" b="1" i="0" u="none" strike="noStrike" dirty="0">
                        <a:solidFill>
                          <a:srgbClr val="40404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000"/>
                  </a:ext>
                </a:extLst>
              </a:tr>
              <a:tr h="63354">
                <a:tc>
                  <a:txBody>
                    <a:bodyPr/>
                    <a:lstStyle/>
                    <a:p>
                      <a:pPr algn="l" fontAlgn="b"/>
                      <a:r>
                        <a:rPr lang="en-US" sz="1300" b="0" i="0" u="none" strike="noStrike" dirty="0">
                          <a:solidFill>
                            <a:srgbClr val="404040"/>
                          </a:solidFill>
                          <a:effectLst/>
                          <a:latin typeface="Calibri" panose="020F0502020204030204" pitchFamily="34" charset="0"/>
                        </a:rPr>
                        <a:t>Documentation of the project</a:t>
                      </a:r>
                    </a:p>
                  </a:txBody>
                  <a:tcPr marL="9525" marR="9525" marT="9525" marB="0" anchor="b">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73803">
                <a:tc>
                  <a:txBody>
                    <a:bodyPr/>
                    <a:lstStyle/>
                    <a:p>
                      <a:pPr algn="l" fontAlgn="b"/>
                      <a:r>
                        <a:rPr lang="en-US" sz="1300" b="0" i="0" u="none" strike="noStrike" dirty="0">
                          <a:solidFill>
                            <a:srgbClr val="404040"/>
                          </a:solidFill>
                          <a:effectLst/>
                          <a:latin typeface="Calibri" panose="020F0502020204030204" pitchFamily="34" charset="0"/>
                        </a:rPr>
                        <a:t>Conclusion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1953323308"/>
              </p:ext>
            </p:extLst>
          </p:nvPr>
        </p:nvGraphicFramePr>
        <p:xfrm>
          <a:off x="3604648" y="3981258"/>
          <a:ext cx="3024752" cy="1443990"/>
        </p:xfrm>
        <a:graphic>
          <a:graphicData uri="http://schemas.openxmlformats.org/drawingml/2006/table">
            <a:tbl>
              <a:tblPr bandRow="1">
                <a:tableStyleId>{BDBED569-4797-4DF1-A0F4-6AAB3CD982D8}</a:tableStyleId>
              </a:tblPr>
              <a:tblGrid>
                <a:gridCol w="3024752">
                  <a:extLst>
                    <a:ext uri="{9D8B030D-6E8A-4147-A177-3AD203B41FA5}">
                      <a16:colId xmlns:a16="http://schemas.microsoft.com/office/drawing/2014/main" val="20000"/>
                    </a:ext>
                  </a:extLst>
                </a:gridCol>
              </a:tblGrid>
              <a:tr h="127149">
                <a:tc>
                  <a:txBody>
                    <a:bodyPr/>
                    <a:lstStyle/>
                    <a:p>
                      <a:pPr algn="l" fontAlgn="b"/>
                      <a:r>
                        <a:rPr lang="en-US" sz="1300" b="1" i="0" u="none" strike="noStrike" dirty="0">
                          <a:solidFill>
                            <a:srgbClr val="404040"/>
                          </a:solidFill>
                          <a:effectLst/>
                          <a:latin typeface="Calibri" panose="020F0502020204030204" pitchFamily="34" charset="0"/>
                        </a:rPr>
                        <a:t>Processing tweet text data</a:t>
                      </a:r>
                    </a:p>
                  </a:txBody>
                  <a:tcPr marL="9525" marR="9525" marT="9525" marB="0" anchor="b"/>
                </a:tc>
                <a:extLst>
                  <a:ext uri="{0D108BD9-81ED-4DB2-BD59-A6C34878D82A}">
                    <a16:rowId xmlns:a16="http://schemas.microsoft.com/office/drawing/2014/main" val="10000"/>
                  </a:ext>
                </a:extLst>
              </a:tr>
              <a:tr h="127149">
                <a:tc>
                  <a:txBody>
                    <a:bodyPr/>
                    <a:lstStyle/>
                    <a:p>
                      <a:pPr algn="l" fontAlgn="b"/>
                      <a:r>
                        <a:rPr lang="en-US" sz="1300" b="0" i="0" u="none" strike="noStrike" dirty="0">
                          <a:solidFill>
                            <a:srgbClr val="404040"/>
                          </a:solidFill>
                          <a:effectLst/>
                          <a:latin typeface="Calibri" panose="020F0502020204030204" pitchFamily="34" charset="0"/>
                        </a:rPr>
                        <a:t>Removing ‘@’,numbers, </a:t>
                      </a:r>
                      <a:r>
                        <a:rPr lang="en-US" sz="1300" b="0" i="0" u="none" strike="noStrike" dirty="0" err="1">
                          <a:solidFill>
                            <a:srgbClr val="404040"/>
                          </a:solidFill>
                          <a:effectLst/>
                          <a:latin typeface="Calibri" panose="020F0502020204030204" pitchFamily="34" charset="0"/>
                        </a:rPr>
                        <a:t>urls</a:t>
                      </a:r>
                      <a:r>
                        <a:rPr lang="en-US" sz="1300" b="0" i="0" u="none" strike="noStrike" dirty="0">
                          <a:solidFill>
                            <a:srgbClr val="404040"/>
                          </a:solidFill>
                          <a:effectLst/>
                          <a:latin typeface="Calibri" panose="020F0502020204030204" pitchFamily="34" charset="0"/>
                        </a:rPr>
                        <a:t>, single and special characters</a:t>
                      </a:r>
                    </a:p>
                  </a:txBody>
                  <a:tcPr marL="9525" marR="9525" marT="9525" marB="0" anchor="b"/>
                </a:tc>
                <a:extLst>
                  <a:ext uri="{0D108BD9-81ED-4DB2-BD59-A6C34878D82A}">
                    <a16:rowId xmlns:a16="http://schemas.microsoft.com/office/drawing/2014/main" val="10004"/>
                  </a:ext>
                </a:extLst>
              </a:tr>
              <a:tr h="127149">
                <a:tc>
                  <a:txBody>
                    <a:bodyPr/>
                    <a:lstStyle/>
                    <a:p>
                      <a:pPr algn="l" fontAlgn="b"/>
                      <a:r>
                        <a:rPr lang="en-US" sz="1300" b="0" i="0" u="none" strike="noStrike" dirty="0">
                          <a:solidFill>
                            <a:srgbClr val="404040"/>
                          </a:solidFill>
                          <a:effectLst/>
                          <a:latin typeface="Calibri" panose="020F0502020204030204" pitchFamily="34" charset="0"/>
                        </a:rPr>
                        <a:t>Tokenizing</a:t>
                      </a:r>
                    </a:p>
                  </a:txBody>
                  <a:tcPr marL="9525" marR="9525" marT="9525" marB="0" anchor="b"/>
                </a:tc>
                <a:extLst>
                  <a:ext uri="{0D108BD9-81ED-4DB2-BD59-A6C34878D82A}">
                    <a16:rowId xmlns:a16="http://schemas.microsoft.com/office/drawing/2014/main" val="10005"/>
                  </a:ext>
                </a:extLst>
              </a:tr>
              <a:tr h="169985">
                <a:tc>
                  <a:txBody>
                    <a:bodyPr/>
                    <a:lstStyle/>
                    <a:p>
                      <a:pPr algn="l" fontAlgn="b"/>
                      <a:r>
                        <a:rPr lang="en-US" sz="1300" b="0" i="0" u="none" strike="noStrike" dirty="0">
                          <a:solidFill>
                            <a:srgbClr val="404040"/>
                          </a:solidFill>
                          <a:effectLst/>
                          <a:latin typeface="Calibri" panose="020F0502020204030204" pitchFamily="34" charset="0"/>
                        </a:rPr>
                        <a:t>Lemmatization</a:t>
                      </a:r>
                    </a:p>
                  </a:txBody>
                  <a:tcPr marL="9525" marR="9525" marT="9525" marB="0" anchor="b"/>
                </a:tc>
                <a:extLst>
                  <a:ext uri="{0D108BD9-81ED-4DB2-BD59-A6C34878D82A}">
                    <a16:rowId xmlns:a16="http://schemas.microsoft.com/office/drawing/2014/main" val="10001"/>
                  </a:ext>
                </a:extLst>
              </a:tr>
              <a:tr h="169985">
                <a:tc>
                  <a:txBody>
                    <a:bodyPr/>
                    <a:lstStyle/>
                    <a:p>
                      <a:pPr algn="l" fontAlgn="b"/>
                      <a:r>
                        <a:rPr lang="en-US" sz="1300" b="0" i="0" u="none" strike="noStrike" dirty="0">
                          <a:solidFill>
                            <a:srgbClr val="404040"/>
                          </a:solidFill>
                          <a:effectLst/>
                          <a:latin typeface="Calibri" panose="020F0502020204030204" pitchFamily="34" charset="0"/>
                        </a:rPr>
                        <a:t>Stemming</a:t>
                      </a:r>
                    </a:p>
                  </a:txBody>
                  <a:tcPr marL="9525" marR="9525" marT="9525" marB="0" anchor="b"/>
                </a:tc>
                <a:extLst>
                  <a:ext uri="{0D108BD9-81ED-4DB2-BD59-A6C34878D82A}">
                    <a16:rowId xmlns:a16="http://schemas.microsoft.com/office/drawing/2014/main" val="10002"/>
                  </a:ext>
                </a:extLst>
              </a:tr>
              <a:tr h="169985">
                <a:tc>
                  <a:txBody>
                    <a:bodyPr/>
                    <a:lstStyle/>
                    <a:p>
                      <a:pPr algn="l" fontAlgn="b"/>
                      <a:r>
                        <a:rPr lang="en-US" sz="1300" b="0" i="0" u="none" strike="noStrike" dirty="0">
                          <a:solidFill>
                            <a:srgbClr val="404040"/>
                          </a:solidFill>
                          <a:effectLst/>
                          <a:latin typeface="Calibri" panose="020F0502020204030204" pitchFamily="34" charset="0"/>
                        </a:rPr>
                        <a:t>Vectorization using TF-IDF</a:t>
                      </a:r>
                    </a:p>
                  </a:txBody>
                  <a:tcPr marL="9525" marR="9525" marT="9525" marB="0" anchor="b"/>
                </a:tc>
                <a:extLst>
                  <a:ext uri="{0D108BD9-81ED-4DB2-BD59-A6C34878D82A}">
                    <a16:rowId xmlns:a16="http://schemas.microsoft.com/office/drawing/2014/main" val="10003"/>
                  </a:ext>
                </a:extLst>
              </a:tr>
            </a:tbl>
          </a:graphicData>
        </a:graphic>
      </p:graphicFrame>
      <p:sp>
        <p:nvSpPr>
          <p:cNvPr id="26" name="Rectangle 25"/>
          <p:cNvSpPr/>
          <p:nvPr/>
        </p:nvSpPr>
        <p:spPr>
          <a:xfrm flipH="1">
            <a:off x="1112071" y="2771000"/>
            <a:ext cx="45719" cy="581799"/>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8" name="Rectangle 27"/>
          <p:cNvSpPr/>
          <p:nvPr/>
        </p:nvSpPr>
        <p:spPr>
          <a:xfrm>
            <a:off x="4076741"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9" name="Rectangle 28"/>
          <p:cNvSpPr/>
          <p:nvPr/>
        </p:nvSpPr>
        <p:spPr>
          <a:xfrm>
            <a:off x="6779431" y="2639305"/>
            <a:ext cx="45719" cy="701581"/>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0" name="Rectangle 29"/>
          <p:cNvSpPr/>
          <p:nvPr/>
        </p:nvSpPr>
        <p:spPr>
          <a:xfrm>
            <a:off x="9653454"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1" name="TextBox 30"/>
          <p:cNvSpPr txBox="1"/>
          <p:nvPr/>
        </p:nvSpPr>
        <p:spPr>
          <a:xfrm>
            <a:off x="1134482" y="2865213"/>
            <a:ext cx="728159" cy="276999"/>
          </a:xfrm>
          <a:prstGeom prst="rect">
            <a:avLst/>
          </a:prstGeom>
          <a:solidFill>
            <a:srgbClr val="92D050"/>
          </a:solidFill>
        </p:spPr>
        <p:txBody>
          <a:bodyPr wrap="square" rtlCol="0">
            <a:spAutoFit/>
          </a:bodyPr>
          <a:lstStyle/>
          <a:p>
            <a:r>
              <a:rPr lang="en-US" sz="1200" dirty="0"/>
              <a:t>Week 01</a:t>
            </a:r>
          </a:p>
        </p:txBody>
      </p:sp>
      <p:sp>
        <p:nvSpPr>
          <p:cNvPr id="32" name="TextBox 31"/>
          <p:cNvSpPr txBox="1"/>
          <p:nvPr/>
        </p:nvSpPr>
        <p:spPr>
          <a:xfrm>
            <a:off x="4099152" y="2771001"/>
            <a:ext cx="728159" cy="276999"/>
          </a:xfrm>
          <a:prstGeom prst="rect">
            <a:avLst/>
          </a:prstGeom>
          <a:solidFill>
            <a:schemeClr val="accent1">
              <a:lumMod val="60000"/>
              <a:lumOff val="40000"/>
            </a:schemeClr>
          </a:solidFill>
        </p:spPr>
        <p:txBody>
          <a:bodyPr wrap="square" rtlCol="0">
            <a:spAutoFit/>
          </a:bodyPr>
          <a:lstStyle/>
          <a:p>
            <a:r>
              <a:rPr lang="en-US" sz="1200" dirty="0"/>
              <a:t>Week 03</a:t>
            </a:r>
          </a:p>
        </p:txBody>
      </p:sp>
      <p:sp>
        <p:nvSpPr>
          <p:cNvPr id="33" name="TextBox 32"/>
          <p:cNvSpPr txBox="1"/>
          <p:nvPr/>
        </p:nvSpPr>
        <p:spPr>
          <a:xfrm>
            <a:off x="6934200" y="3048000"/>
            <a:ext cx="728159" cy="276999"/>
          </a:xfrm>
          <a:prstGeom prst="rect">
            <a:avLst/>
          </a:prstGeom>
          <a:solidFill>
            <a:schemeClr val="bg1">
              <a:lumMod val="85000"/>
            </a:schemeClr>
          </a:solidFill>
        </p:spPr>
        <p:txBody>
          <a:bodyPr wrap="square" rtlCol="0">
            <a:spAutoFit/>
          </a:bodyPr>
          <a:lstStyle/>
          <a:p>
            <a:r>
              <a:rPr lang="en-US" sz="1200" dirty="0"/>
              <a:t>Week 05</a:t>
            </a:r>
          </a:p>
        </p:txBody>
      </p:sp>
      <p:sp>
        <p:nvSpPr>
          <p:cNvPr id="34" name="TextBox 33"/>
          <p:cNvSpPr txBox="1"/>
          <p:nvPr/>
        </p:nvSpPr>
        <p:spPr>
          <a:xfrm>
            <a:off x="9677400" y="2771001"/>
            <a:ext cx="728159" cy="276999"/>
          </a:xfrm>
          <a:prstGeom prst="rect">
            <a:avLst/>
          </a:prstGeom>
          <a:solidFill>
            <a:schemeClr val="bg1">
              <a:lumMod val="85000"/>
            </a:schemeClr>
          </a:solidFill>
        </p:spPr>
        <p:txBody>
          <a:bodyPr wrap="square" rtlCol="0">
            <a:spAutoFit/>
          </a:bodyPr>
          <a:lstStyle/>
          <a:p>
            <a:r>
              <a:rPr lang="en-US" sz="1200" dirty="0"/>
              <a:t>Week 07</a:t>
            </a:r>
          </a:p>
        </p:txBody>
      </p:sp>
      <p:sp>
        <p:nvSpPr>
          <p:cNvPr id="35" name="Rectangle 34"/>
          <p:cNvSpPr/>
          <p:nvPr/>
        </p:nvSpPr>
        <p:spPr>
          <a:xfrm flipH="1">
            <a:off x="2163633" y="3323384"/>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6" name="TextBox 35"/>
          <p:cNvSpPr txBox="1"/>
          <p:nvPr/>
        </p:nvSpPr>
        <p:spPr>
          <a:xfrm>
            <a:off x="2209352" y="3505200"/>
            <a:ext cx="728159" cy="276999"/>
          </a:xfrm>
          <a:prstGeom prst="rect">
            <a:avLst/>
          </a:prstGeom>
          <a:solidFill>
            <a:schemeClr val="accent1">
              <a:lumMod val="60000"/>
              <a:lumOff val="40000"/>
            </a:schemeClr>
          </a:solidFill>
        </p:spPr>
        <p:txBody>
          <a:bodyPr wrap="square" rtlCol="0">
            <a:spAutoFit/>
          </a:bodyPr>
          <a:lstStyle/>
          <a:p>
            <a:r>
              <a:rPr lang="en-US" sz="1200" dirty="0"/>
              <a:t>Week 02</a:t>
            </a:r>
          </a:p>
        </p:txBody>
      </p:sp>
      <p:sp>
        <p:nvSpPr>
          <p:cNvPr id="7" name="Rectangle 6"/>
          <p:cNvSpPr/>
          <p:nvPr/>
        </p:nvSpPr>
        <p:spPr>
          <a:xfrm>
            <a:off x="0" y="3293714"/>
            <a:ext cx="12192000" cy="59085"/>
          </a:xfrm>
          <a:prstGeom prst="rect">
            <a:avLst/>
          </a:prstGeom>
          <a:solidFill>
            <a:schemeClr val="bg1">
              <a:lumMod val="7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p:nvPr/>
        </p:nvSpPr>
        <p:spPr>
          <a:xfrm flipH="1">
            <a:off x="55502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8" name="TextBox 37"/>
          <p:cNvSpPr txBox="1"/>
          <p:nvPr/>
        </p:nvSpPr>
        <p:spPr>
          <a:xfrm>
            <a:off x="5595993" y="3534616"/>
            <a:ext cx="728159" cy="276999"/>
          </a:xfrm>
          <a:prstGeom prst="rect">
            <a:avLst/>
          </a:prstGeom>
          <a:solidFill>
            <a:schemeClr val="accent1">
              <a:lumMod val="60000"/>
              <a:lumOff val="40000"/>
            </a:schemeClr>
          </a:solidFill>
        </p:spPr>
        <p:txBody>
          <a:bodyPr wrap="square" rtlCol="0">
            <a:spAutoFit/>
          </a:bodyPr>
          <a:lstStyle/>
          <a:p>
            <a:r>
              <a:rPr lang="en-US" sz="1200" dirty="0"/>
              <a:t>Week 04</a:t>
            </a:r>
          </a:p>
        </p:txBody>
      </p:sp>
      <p:sp>
        <p:nvSpPr>
          <p:cNvPr id="39" name="Rectangle 38"/>
          <p:cNvSpPr/>
          <p:nvPr/>
        </p:nvSpPr>
        <p:spPr>
          <a:xfrm flipH="1">
            <a:off x="84458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0" name="TextBox 39"/>
          <p:cNvSpPr txBox="1"/>
          <p:nvPr/>
        </p:nvSpPr>
        <p:spPr>
          <a:xfrm>
            <a:off x="8492041" y="3534616"/>
            <a:ext cx="728159" cy="276999"/>
          </a:xfrm>
          <a:prstGeom prst="rect">
            <a:avLst/>
          </a:prstGeom>
          <a:solidFill>
            <a:schemeClr val="bg1">
              <a:lumMod val="85000"/>
            </a:schemeClr>
          </a:solidFill>
        </p:spPr>
        <p:txBody>
          <a:bodyPr wrap="square" rtlCol="0">
            <a:spAutoFit/>
          </a:bodyPr>
          <a:lstStyle/>
          <a:p>
            <a:r>
              <a:rPr lang="en-US" sz="1200" dirty="0"/>
              <a:t>Week 06</a:t>
            </a:r>
          </a:p>
        </p:txBody>
      </p:sp>
      <p:sp>
        <p:nvSpPr>
          <p:cNvPr id="41" name="Rectangle 40"/>
          <p:cNvSpPr/>
          <p:nvPr/>
        </p:nvSpPr>
        <p:spPr>
          <a:xfrm flipH="1">
            <a:off x="111890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2" name="TextBox 41"/>
          <p:cNvSpPr txBox="1"/>
          <p:nvPr/>
        </p:nvSpPr>
        <p:spPr>
          <a:xfrm>
            <a:off x="11235241" y="3534616"/>
            <a:ext cx="728159" cy="276999"/>
          </a:xfrm>
          <a:prstGeom prst="rect">
            <a:avLst/>
          </a:prstGeom>
          <a:solidFill>
            <a:schemeClr val="accent4"/>
          </a:solidFill>
        </p:spPr>
        <p:txBody>
          <a:bodyPr wrap="square" rtlCol="0">
            <a:spAutoFit/>
          </a:bodyPr>
          <a:lstStyle/>
          <a:p>
            <a:r>
              <a:rPr lang="en-US" sz="1200" dirty="0"/>
              <a:t>Week 08</a:t>
            </a:r>
          </a:p>
        </p:txBody>
      </p:sp>
      <p:graphicFrame>
        <p:nvGraphicFramePr>
          <p:cNvPr id="3" name="Table 2">
            <a:extLst>
              <a:ext uri="{FF2B5EF4-FFF2-40B4-BE49-F238E27FC236}">
                <a16:creationId xmlns:a16="http://schemas.microsoft.com/office/drawing/2014/main" id="{03A003B1-AFA3-DD4A-8131-D31B5530B666}"/>
              </a:ext>
            </a:extLst>
          </p:cNvPr>
          <p:cNvGraphicFramePr>
            <a:graphicFrameLocks noGrp="1"/>
          </p:cNvGraphicFramePr>
          <p:nvPr>
            <p:extLst>
              <p:ext uri="{D42A27DB-BD31-4B8C-83A1-F6EECF244321}">
                <p14:modId xmlns:p14="http://schemas.microsoft.com/office/powerpoint/2010/main" val="1806840220"/>
              </p:ext>
            </p:extLst>
          </p:nvPr>
        </p:nvGraphicFramePr>
        <p:xfrm>
          <a:off x="80547" y="4794003"/>
          <a:ext cx="2941866" cy="415290"/>
        </p:xfrm>
        <a:graphic>
          <a:graphicData uri="http://schemas.openxmlformats.org/drawingml/2006/table">
            <a:tbl>
              <a:tblPr firstRow="1" bandRow="1">
                <a:tableStyleId>{BDBED569-4797-4DF1-A0F4-6AAB3CD982D8}</a:tableStyleId>
              </a:tblPr>
              <a:tblGrid>
                <a:gridCol w="2941866">
                  <a:extLst>
                    <a:ext uri="{9D8B030D-6E8A-4147-A177-3AD203B41FA5}">
                      <a16:colId xmlns:a16="http://schemas.microsoft.com/office/drawing/2014/main" val="3940959608"/>
                    </a:ext>
                  </a:extLst>
                </a:gridCol>
              </a:tblGrid>
              <a:tr h="71508">
                <a:tc>
                  <a:txBody>
                    <a:bodyPr/>
                    <a:lstStyle/>
                    <a:p>
                      <a:pPr algn="l" fontAlgn="b"/>
                      <a:r>
                        <a:rPr lang="en-US" sz="1300" b="0" i="0" u="none" strike="noStrike" dirty="0" err="1">
                          <a:solidFill>
                            <a:srgbClr val="404040"/>
                          </a:solidFill>
                          <a:effectLst/>
                          <a:latin typeface="Calibri" panose="020F0502020204030204" pitchFamily="34" charset="0"/>
                        </a:rPr>
                        <a:t>Adddind</a:t>
                      </a:r>
                      <a:r>
                        <a:rPr lang="en-US" sz="1300" b="0" i="0" u="none" strike="noStrike" dirty="0">
                          <a:solidFill>
                            <a:srgbClr val="404040"/>
                          </a:solidFill>
                          <a:effectLst/>
                          <a:latin typeface="Calibri" panose="020F0502020204030204" pitchFamily="34" charset="0"/>
                        </a:rPr>
                        <a:t> derived feature</a:t>
                      </a:r>
                    </a:p>
                  </a:txBody>
                  <a:tcPr marL="9525" marR="9525" marT="9525" marB="0" anchor="b"/>
                </a:tc>
                <a:extLst>
                  <a:ext uri="{0D108BD9-81ED-4DB2-BD59-A6C34878D82A}">
                    <a16:rowId xmlns:a16="http://schemas.microsoft.com/office/drawing/2014/main" val="2248352549"/>
                  </a:ext>
                </a:extLst>
              </a:tr>
              <a:tr h="0">
                <a:tc>
                  <a:txBody>
                    <a:bodyPr/>
                    <a:lstStyle/>
                    <a:p>
                      <a:pPr algn="l" fontAlgn="b"/>
                      <a:r>
                        <a:rPr lang="en-US" sz="1300" b="0" i="0" u="none" strike="noStrike" dirty="0">
                          <a:solidFill>
                            <a:srgbClr val="404040"/>
                          </a:solidFill>
                          <a:effectLst/>
                          <a:latin typeface="Calibri" panose="020F0502020204030204" pitchFamily="34" charset="0"/>
                        </a:rPr>
                        <a:t>Tweet source distribution</a:t>
                      </a:r>
                    </a:p>
                  </a:txBody>
                  <a:tcPr marL="9525" marR="9525" marT="9525" marB="0" anchor="b"/>
                </a:tc>
                <a:extLst>
                  <a:ext uri="{0D108BD9-81ED-4DB2-BD59-A6C34878D82A}">
                    <a16:rowId xmlns:a16="http://schemas.microsoft.com/office/drawing/2014/main" val="2895407325"/>
                  </a:ext>
                </a:extLst>
              </a:tr>
            </a:tbl>
          </a:graphicData>
        </a:graphic>
      </p:graphicFrame>
      <p:graphicFrame>
        <p:nvGraphicFramePr>
          <p:cNvPr id="43" name="Table 42">
            <a:extLst>
              <a:ext uri="{FF2B5EF4-FFF2-40B4-BE49-F238E27FC236}">
                <a16:creationId xmlns:a16="http://schemas.microsoft.com/office/drawing/2014/main" id="{2FCDD518-08B2-6E48-91F2-9A83CA608157}"/>
              </a:ext>
            </a:extLst>
          </p:cNvPr>
          <p:cNvGraphicFramePr>
            <a:graphicFrameLocks noGrp="1"/>
          </p:cNvGraphicFramePr>
          <p:nvPr>
            <p:extLst>
              <p:ext uri="{D42A27DB-BD31-4B8C-83A1-F6EECF244321}">
                <p14:modId xmlns:p14="http://schemas.microsoft.com/office/powerpoint/2010/main" val="4063185888"/>
              </p:ext>
            </p:extLst>
          </p:nvPr>
        </p:nvGraphicFramePr>
        <p:xfrm>
          <a:off x="2853909" y="1453215"/>
          <a:ext cx="2607128" cy="1041888"/>
        </p:xfrm>
        <a:graphic>
          <a:graphicData uri="http://schemas.openxmlformats.org/drawingml/2006/table">
            <a:tbl>
              <a:tblPr firstRow="1" bandRow="1">
                <a:tableStyleId>{BDBED569-4797-4DF1-A0F4-6AAB3CD982D8}</a:tableStyleId>
              </a:tblPr>
              <a:tblGrid>
                <a:gridCol w="2607128">
                  <a:extLst>
                    <a:ext uri="{9D8B030D-6E8A-4147-A177-3AD203B41FA5}">
                      <a16:colId xmlns:a16="http://schemas.microsoft.com/office/drawing/2014/main" val="20000"/>
                    </a:ext>
                  </a:extLst>
                </a:gridCol>
              </a:tblGrid>
              <a:tr h="0">
                <a:tc>
                  <a:txBody>
                    <a:bodyPr/>
                    <a:lstStyle/>
                    <a:p>
                      <a:pPr algn="l" fontAlgn="b"/>
                      <a:r>
                        <a:rPr lang="en-US" sz="1300" b="0" i="0" u="none" strike="noStrike" dirty="0">
                          <a:solidFill>
                            <a:srgbClr val="404040"/>
                          </a:solidFill>
                          <a:effectLst/>
                          <a:latin typeface="Calibri" panose="020F0502020204030204" pitchFamily="34" charset="0"/>
                        </a:rPr>
                        <a:t>Label id distribution</a:t>
                      </a:r>
                    </a:p>
                  </a:txBody>
                  <a:tcPr marL="9525" marR="9525" marT="9525" marB="0" anchor="b"/>
                </a:tc>
                <a:extLst>
                  <a:ext uri="{0D108BD9-81ED-4DB2-BD59-A6C34878D82A}">
                    <a16:rowId xmlns:a16="http://schemas.microsoft.com/office/drawing/2014/main" val="10000"/>
                  </a:ext>
                </a:extLst>
              </a:tr>
              <a:tr h="71508">
                <a:tc>
                  <a:txBody>
                    <a:bodyPr/>
                    <a:lstStyle/>
                    <a:p>
                      <a:pPr algn="l" fontAlgn="b"/>
                      <a:r>
                        <a:rPr lang="en-US" sz="1300" b="0" i="0" u="none" strike="noStrike" dirty="0">
                          <a:solidFill>
                            <a:srgbClr val="404040"/>
                          </a:solidFill>
                          <a:effectLst/>
                          <a:latin typeface="Calibri" panose="020F0502020204030204" pitchFamily="34" charset="0"/>
                        </a:rPr>
                        <a:t>Conversion of label to numeric</a:t>
                      </a:r>
                    </a:p>
                  </a:txBody>
                  <a:tcPr marL="9525" marR="9525" marT="9525" marB="0" anchor="b"/>
                </a:tc>
                <a:extLst>
                  <a:ext uri="{0D108BD9-81ED-4DB2-BD59-A6C34878D82A}">
                    <a16:rowId xmlns:a16="http://schemas.microsoft.com/office/drawing/2014/main" val="10001"/>
                  </a:ext>
                </a:extLst>
              </a:tr>
              <a:tr h="0">
                <a:tc>
                  <a:txBody>
                    <a:bodyPr/>
                    <a:lstStyle/>
                    <a:p>
                      <a:pPr algn="l" fontAlgn="b"/>
                      <a:r>
                        <a:rPr lang="en-US" sz="1300" b="0" i="0" u="none" strike="noStrike" dirty="0">
                          <a:solidFill>
                            <a:srgbClr val="404040"/>
                          </a:solidFill>
                          <a:effectLst/>
                          <a:latin typeface="Calibri" panose="020F0502020204030204" pitchFamily="34" charset="0"/>
                        </a:rPr>
                        <a:t>Explore country wise data and negative tweet</a:t>
                      </a:r>
                    </a:p>
                  </a:txBody>
                  <a:tcPr marL="9525" marR="9525" marT="9525" marB="0" anchor="b"/>
                </a:tc>
                <a:extLst>
                  <a:ext uri="{0D108BD9-81ED-4DB2-BD59-A6C34878D82A}">
                    <a16:rowId xmlns:a16="http://schemas.microsoft.com/office/drawing/2014/main" val="10002"/>
                  </a:ext>
                </a:extLst>
              </a:tr>
              <a:tr h="0">
                <a:tc>
                  <a:txBody>
                    <a:bodyPr/>
                    <a:lstStyle/>
                    <a:p>
                      <a:pPr algn="l" fontAlgn="b"/>
                      <a:r>
                        <a:rPr lang="en-US" sz="1400" b="0" i="0" u="none" strike="noStrike" dirty="0">
                          <a:solidFill>
                            <a:srgbClr val="000000"/>
                          </a:solidFill>
                          <a:effectLst/>
                          <a:latin typeface="Calibri" panose="020F0502020204030204" pitchFamily="34" charset="0"/>
                        </a:rPr>
                        <a:t>Explore </a:t>
                      </a:r>
                      <a:r>
                        <a:rPr lang="en-US" sz="1400" b="0" i="0" u="none" strike="noStrike" dirty="0" err="1">
                          <a:solidFill>
                            <a:srgbClr val="000000"/>
                          </a:solidFill>
                          <a:effectLst/>
                          <a:latin typeface="Calibri" panose="020F0502020204030204" pitchFamily="34" charset="0"/>
                        </a:rPr>
                        <a:t>wordcloud</a:t>
                      </a:r>
                      <a:r>
                        <a:rPr lang="en-US" sz="1400" b="0" i="0" u="none" strike="noStrike" dirty="0">
                          <a:solidFill>
                            <a:srgbClr val="000000"/>
                          </a:solidFill>
                          <a:effectLst/>
                          <a:latin typeface="Calibri" panose="020F0502020204030204" pitchFamily="34" charset="0"/>
                        </a:rPr>
                        <a:t> of each class</a:t>
                      </a:r>
                    </a:p>
                  </a:txBody>
                  <a:tcPr marL="7473" marR="7473" marT="7473" marB="0" anchor="b">
                    <a:solidFill>
                      <a:srgbClr val="92D050">
                        <a:alpha val="20000"/>
                      </a:srgbClr>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896643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Resources </a:t>
            </a:r>
          </a:p>
        </p:txBody>
      </p:sp>
      <p:graphicFrame>
        <p:nvGraphicFramePr>
          <p:cNvPr id="5" name="Table 4"/>
          <p:cNvGraphicFramePr>
            <a:graphicFrameLocks noGrp="1"/>
          </p:cNvGraphicFramePr>
          <p:nvPr>
            <p:extLst>
              <p:ext uri="{D42A27DB-BD31-4B8C-83A1-F6EECF244321}">
                <p14:modId xmlns:p14="http://schemas.microsoft.com/office/powerpoint/2010/main" val="2613509603"/>
              </p:ext>
            </p:extLst>
          </p:nvPr>
        </p:nvGraphicFramePr>
        <p:xfrm>
          <a:off x="381000" y="1143000"/>
          <a:ext cx="10972801" cy="390144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0000"/>
                    </a:ext>
                  </a:extLst>
                </a:gridCol>
                <a:gridCol w="1295400">
                  <a:extLst>
                    <a:ext uri="{9D8B030D-6E8A-4147-A177-3AD203B41FA5}">
                      <a16:colId xmlns:a16="http://schemas.microsoft.com/office/drawing/2014/main" val="20001"/>
                    </a:ext>
                  </a:extLst>
                </a:gridCol>
                <a:gridCol w="1600200">
                  <a:extLst>
                    <a:ext uri="{9D8B030D-6E8A-4147-A177-3AD203B41FA5}">
                      <a16:colId xmlns:a16="http://schemas.microsoft.com/office/drawing/2014/main" val="20002"/>
                    </a:ext>
                  </a:extLst>
                </a:gridCol>
                <a:gridCol w="3200400">
                  <a:extLst>
                    <a:ext uri="{9D8B030D-6E8A-4147-A177-3AD203B41FA5}">
                      <a16:colId xmlns:a16="http://schemas.microsoft.com/office/drawing/2014/main" val="20003"/>
                    </a:ext>
                  </a:extLst>
                </a:gridCol>
                <a:gridCol w="4114801">
                  <a:extLst>
                    <a:ext uri="{9D8B030D-6E8A-4147-A177-3AD203B41FA5}">
                      <a16:colId xmlns:a16="http://schemas.microsoft.com/office/drawing/2014/main" val="20004"/>
                    </a:ext>
                  </a:extLst>
                </a:gridCol>
              </a:tblGrid>
              <a:tr h="52754">
                <a:tc>
                  <a:txBody>
                    <a:bodyPr/>
                    <a:lstStyle/>
                    <a:p>
                      <a:pPr marL="0" marR="0" algn="ctr">
                        <a:spcBef>
                          <a:spcPts val="0"/>
                        </a:spcBef>
                        <a:spcAft>
                          <a:spcPts val="0"/>
                        </a:spcAft>
                      </a:pPr>
                      <a:r>
                        <a:rPr lang="en-US" sz="1600" dirty="0" err="1">
                          <a:effectLst/>
                        </a:rPr>
                        <a:t>Sr</a:t>
                      </a:r>
                      <a:r>
                        <a:rPr lang="en-US" sz="1600" dirty="0">
                          <a:effectLst/>
                        </a:rPr>
                        <a:t> No</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dirty="0">
                          <a:effectLst/>
                        </a:rPr>
                        <a:t>Phase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 Type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Versions  if Applicable</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0"/>
                  </a:ext>
                </a:extLst>
              </a:tr>
              <a:tr h="52754">
                <a:tc>
                  <a:txBody>
                    <a:bodyPr/>
                    <a:lstStyle/>
                    <a:p>
                      <a:pPr marL="0" marR="0" algn="ctr">
                        <a:spcBef>
                          <a:spcPts val="0"/>
                        </a:spcBef>
                        <a:spcAft>
                          <a:spcPts val="0"/>
                        </a:spcAft>
                      </a:pPr>
                      <a:r>
                        <a:rPr lang="en-US" sz="1600">
                          <a:effectLst/>
                        </a:rPr>
                        <a:t>1</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People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Mentor, Faculty, TA</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1"/>
                  </a:ext>
                </a:extLst>
              </a:tr>
              <a:tr h="105508">
                <a:tc>
                  <a:txBody>
                    <a:bodyPr/>
                    <a:lstStyle/>
                    <a:p>
                      <a:pPr marL="0" marR="0" algn="ctr">
                        <a:spcBef>
                          <a:spcPts val="0"/>
                        </a:spcBef>
                        <a:spcAft>
                          <a:spcPts val="0"/>
                        </a:spcAft>
                      </a:pPr>
                      <a:r>
                        <a:rPr lang="en-US" sz="1600">
                          <a:effectLst/>
                        </a:rPr>
                        <a:t>2</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Hardware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Runtime on Google </a:t>
                      </a:r>
                      <a:r>
                        <a:rPr lang="en-US" sz="1600" dirty="0" err="1">
                          <a:effectLst/>
                        </a:rPr>
                        <a:t>Colab</a:t>
                      </a:r>
                      <a:r>
                        <a:rPr lang="en-US" sz="1600" dirty="0">
                          <a:effectLst/>
                        </a:rPr>
                        <a:t> </a:t>
                      </a:r>
                    </a:p>
                    <a:p>
                      <a:pPr marL="0" marR="0">
                        <a:spcBef>
                          <a:spcPts val="0"/>
                        </a:spcBef>
                        <a:spcAft>
                          <a:spcPts val="0"/>
                        </a:spcAft>
                      </a:pPr>
                      <a:r>
                        <a:rPr lang="en-US" sz="1600" dirty="0">
                          <a:effectLst/>
                        </a:rPr>
                        <a:t>Google Drive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2"/>
                  </a:ext>
                </a:extLst>
              </a:tr>
              <a:tr h="896815">
                <a:tc>
                  <a:txBody>
                    <a:bodyPr/>
                    <a:lstStyle/>
                    <a:p>
                      <a:pPr marL="0" marR="0" algn="ctr">
                        <a:spcBef>
                          <a:spcPts val="0"/>
                        </a:spcBef>
                        <a:spcAft>
                          <a:spcPts val="0"/>
                        </a:spcAft>
                      </a:pPr>
                      <a:r>
                        <a:rPr lang="en-US" sz="1600">
                          <a:effectLst/>
                        </a:rPr>
                        <a:t>3</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All</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Software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err="1">
                          <a:effectLst/>
                        </a:rPr>
                        <a:t>Jupyter</a:t>
                      </a:r>
                      <a:r>
                        <a:rPr lang="en-US" sz="1600" dirty="0">
                          <a:effectLst/>
                        </a:rPr>
                        <a:t> Notebook</a:t>
                      </a:r>
                    </a:p>
                    <a:p>
                      <a:pPr marL="0" marR="0">
                        <a:spcBef>
                          <a:spcPts val="0"/>
                        </a:spcBef>
                        <a:spcAft>
                          <a:spcPts val="0"/>
                        </a:spcAft>
                      </a:pPr>
                      <a:r>
                        <a:rPr lang="en-US" sz="1600" dirty="0">
                          <a:effectLst/>
                        </a:rPr>
                        <a:t>Anaconda</a:t>
                      </a:r>
                    </a:p>
                    <a:p>
                      <a:pPr marL="0" marR="0">
                        <a:spcBef>
                          <a:spcPts val="0"/>
                        </a:spcBef>
                        <a:spcAft>
                          <a:spcPts val="0"/>
                        </a:spcAft>
                      </a:pPr>
                      <a:r>
                        <a:rPr lang="en-US" sz="1600" dirty="0">
                          <a:effectLst/>
                        </a:rPr>
                        <a:t>Python</a:t>
                      </a:r>
                    </a:p>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python:3.6.9 </a:t>
                      </a:r>
                    </a:p>
                    <a:p>
                      <a:pPr marL="0" marR="0">
                        <a:spcBef>
                          <a:spcPts val="0"/>
                        </a:spcBef>
                        <a:spcAft>
                          <a:spcPts val="0"/>
                        </a:spcAft>
                      </a:pPr>
                      <a:r>
                        <a:rPr lang="en-US" sz="1600" dirty="0">
                          <a:effectLst/>
                        </a:rPr>
                        <a:t>[GCC 8.4.0]</a:t>
                      </a:r>
                    </a:p>
                    <a:p>
                      <a:pPr marL="0" marR="0">
                        <a:spcBef>
                          <a:spcPts val="0"/>
                        </a:spcBef>
                        <a:spcAft>
                          <a:spcPts val="0"/>
                        </a:spcAft>
                      </a:pPr>
                      <a:r>
                        <a:rPr lang="en-US" sz="1600" dirty="0">
                          <a:effectLst/>
                        </a:rPr>
                        <a:t>scipy:1.4.1</a:t>
                      </a:r>
                    </a:p>
                    <a:p>
                      <a:pPr marL="0" marR="0">
                        <a:spcBef>
                          <a:spcPts val="0"/>
                        </a:spcBef>
                        <a:spcAft>
                          <a:spcPts val="0"/>
                        </a:spcAft>
                      </a:pPr>
                      <a:r>
                        <a:rPr lang="en-US" sz="1600" dirty="0">
                          <a:effectLst/>
                        </a:rPr>
                        <a:t>numpy:1.18.4</a:t>
                      </a:r>
                    </a:p>
                    <a:p>
                      <a:pPr marL="0" marR="0">
                        <a:spcBef>
                          <a:spcPts val="0"/>
                        </a:spcBef>
                        <a:spcAft>
                          <a:spcPts val="0"/>
                        </a:spcAft>
                      </a:pPr>
                      <a:r>
                        <a:rPr lang="en-US" sz="1600" dirty="0">
                          <a:effectLst/>
                        </a:rPr>
                        <a:t>pandas:1.0.3</a:t>
                      </a:r>
                    </a:p>
                    <a:p>
                      <a:pPr marL="0" marR="0">
                        <a:spcBef>
                          <a:spcPts val="0"/>
                        </a:spcBef>
                        <a:spcAft>
                          <a:spcPts val="0"/>
                        </a:spcAft>
                      </a:pPr>
                      <a:r>
                        <a:rPr lang="en-US" sz="1600" dirty="0">
                          <a:effectLst/>
                        </a:rPr>
                        <a:t>re:2.2.1</a:t>
                      </a:r>
                    </a:p>
                    <a:p>
                      <a:pPr marL="0" marR="0">
                        <a:spcBef>
                          <a:spcPts val="0"/>
                        </a:spcBef>
                        <a:spcAft>
                          <a:spcPts val="0"/>
                        </a:spcAft>
                      </a:pPr>
                      <a:r>
                        <a:rPr lang="en-US" sz="1600" dirty="0">
                          <a:effectLst/>
                        </a:rPr>
                        <a:t>nltk:3.5</a:t>
                      </a:r>
                    </a:p>
                    <a:p>
                      <a:pPr marL="0" marR="0">
                        <a:spcBef>
                          <a:spcPts val="0"/>
                        </a:spcBef>
                        <a:spcAft>
                          <a:spcPts val="0"/>
                        </a:spcAft>
                      </a:pPr>
                      <a:endParaRPr lang="en-US" sz="1600" dirty="0">
                        <a:effectLst/>
                      </a:endParaRPr>
                    </a:p>
                  </a:txBody>
                  <a:tcPr marL="54392" marR="54392" marT="0" marB="0"/>
                </a:tc>
                <a:extLst>
                  <a:ext uri="{0D108BD9-81ED-4DB2-BD59-A6C34878D82A}">
                    <a16:rowId xmlns:a16="http://schemas.microsoft.com/office/drawing/2014/main" val="10003"/>
                  </a:ext>
                </a:extLst>
              </a:tr>
              <a:tr h="105508">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Collaboration</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Software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Google Meet</a:t>
                      </a:r>
                    </a:p>
                    <a:p>
                      <a:pPr marL="0" marR="0">
                        <a:spcBef>
                          <a:spcPts val="0"/>
                        </a:spcBef>
                        <a:spcAft>
                          <a:spcPts val="0"/>
                        </a:spcAft>
                      </a:pPr>
                      <a:r>
                        <a:rPr lang="en-US" sz="1600" dirty="0">
                          <a:effectLst/>
                        </a:rPr>
                        <a:t>GitHub</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4"/>
                  </a:ext>
                </a:extLst>
              </a:tr>
              <a:tr h="158262">
                <a:tc>
                  <a:txBody>
                    <a:bodyPr/>
                    <a:lstStyle/>
                    <a:p>
                      <a:pPr marL="0" marR="0" algn="ctr">
                        <a:spcBef>
                          <a:spcPts val="0"/>
                        </a:spcBef>
                        <a:spcAft>
                          <a:spcPts val="0"/>
                        </a:spcAft>
                      </a:pPr>
                      <a:r>
                        <a:rPr lang="en-US" sz="1600">
                          <a:effectLst/>
                        </a:rPr>
                        <a:t>5</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Laptops</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16GB RAM, Windows 10, Intel Core i7 </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5"/>
                  </a:ext>
                </a:extLst>
              </a:tr>
            </a:tbl>
          </a:graphicData>
        </a:graphic>
      </p:graphicFrame>
      <p:sp>
        <p:nvSpPr>
          <p:cNvPr id="6" name="Rectangle 5"/>
          <p:cNvSpPr/>
          <p:nvPr/>
        </p:nvSpPr>
        <p:spPr>
          <a:xfrm>
            <a:off x="228600" y="2057400"/>
            <a:ext cx="11582400" cy="35052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0445891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22467</TotalTime>
  <Words>1757</Words>
  <Application>Microsoft Macintosh PowerPoint</Application>
  <PresentationFormat>Widescreen</PresentationFormat>
  <Paragraphs>311</Paragraphs>
  <Slides>18</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&amp;quot</vt:lpstr>
      <vt:lpstr>Arial</vt:lpstr>
      <vt:lpstr>Calibri</vt:lpstr>
      <vt:lpstr>Calibri Light</vt:lpstr>
      <vt:lpstr>Century Gothic</vt:lpstr>
      <vt:lpstr>Garamond</vt:lpstr>
      <vt:lpstr>Helvetica</vt:lpstr>
      <vt:lpstr>Helvetica Light</vt:lpstr>
      <vt:lpstr>Times New Roman</vt:lpstr>
      <vt:lpstr>Wingdings 3</vt:lpstr>
      <vt:lpstr>Office Theme</vt:lpstr>
      <vt:lpstr>Domain #11 Capstone Project TWITTER SENTIMENT ANALYSIS</vt:lpstr>
      <vt:lpstr>Table of Contents</vt:lpstr>
      <vt:lpstr>Problem Statement</vt:lpstr>
      <vt:lpstr>Objective</vt:lpstr>
      <vt:lpstr>Business Benefits</vt:lpstr>
      <vt:lpstr>Understanding of Machine Learning( Pipeline)</vt:lpstr>
      <vt:lpstr>ML Steps</vt:lpstr>
      <vt:lpstr>Detailed Plan of work</vt:lpstr>
      <vt:lpstr>Project Resources </vt:lpstr>
      <vt:lpstr>Preprocessing: Data Cleaning and pre-processing</vt:lpstr>
      <vt:lpstr>Preprocessing: Processing tweet text data</vt:lpstr>
      <vt:lpstr>Verify preprocessing accuracy using RF</vt:lpstr>
      <vt:lpstr>Machine Learning Modelling &amp; Techniques Applied</vt:lpstr>
      <vt:lpstr>Metrics</vt:lpstr>
      <vt:lpstr>Interpretation</vt:lpstr>
      <vt:lpstr>Conclusions / Recommendations</vt:lpstr>
      <vt:lpstr>Future Work &amp; Extension or Scope of improvements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Microsoft Office User</cp:lastModifiedBy>
  <cp:revision>391</cp:revision>
  <dcterms:created xsi:type="dcterms:W3CDTF">2018-10-16T06:13:57Z</dcterms:created>
  <dcterms:modified xsi:type="dcterms:W3CDTF">2020-11-11T14:55:29Z</dcterms:modified>
</cp:coreProperties>
</file>

<file path=docProps/thumbnail.jpeg>
</file>